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28"/>
  </p:notesMasterIdLst>
  <p:handoutMasterIdLst>
    <p:handoutMasterId r:id="rId29"/>
  </p:handoutMasterIdLst>
  <p:sldIdLst>
    <p:sldId id="271" r:id="rId5"/>
    <p:sldId id="351" r:id="rId6"/>
    <p:sldId id="354" r:id="rId7"/>
    <p:sldId id="356" r:id="rId8"/>
    <p:sldId id="355" r:id="rId9"/>
    <p:sldId id="357" r:id="rId10"/>
    <p:sldId id="358" r:id="rId11"/>
    <p:sldId id="359" r:id="rId12"/>
    <p:sldId id="360" r:id="rId13"/>
    <p:sldId id="361" r:id="rId14"/>
    <p:sldId id="362" r:id="rId15"/>
    <p:sldId id="364" r:id="rId16"/>
    <p:sldId id="363" r:id="rId17"/>
    <p:sldId id="365" r:id="rId18"/>
    <p:sldId id="366" r:id="rId19"/>
    <p:sldId id="367" r:id="rId20"/>
    <p:sldId id="371" r:id="rId21"/>
    <p:sldId id="372" r:id="rId22"/>
    <p:sldId id="373" r:id="rId23"/>
    <p:sldId id="374" r:id="rId24"/>
    <p:sldId id="375" r:id="rId25"/>
    <p:sldId id="376" r:id="rId26"/>
    <p:sldId id="278" r:id="rId27"/>
  </p:sldIdLst>
  <p:sldSz cx="12192000" cy="6858000"/>
  <p:notesSz cx="6858000" cy="9144000"/>
  <p:embeddedFontLst>
    <p:embeddedFont>
      <p:font typeface="Cambria Math" panose="02040503050406030204" pitchFamily="18" charset="0"/>
      <p:regular r:id="rId30"/>
    </p:embeddedFont>
    <p:embeddedFont>
      <p:font typeface="Consolas" panose="020B0609020204030204" pitchFamily="49" charset="0"/>
      <p:regular r:id="rId31"/>
      <p:bold r:id="rId32"/>
      <p:italic r:id="rId33"/>
      <p:boldItalic r:id="rId34"/>
    </p:embeddedFont>
    <p:embeddedFont>
      <p:font typeface="D2Coding" panose="020B0609020101020101" pitchFamily="49" charset="-127"/>
      <p:regular r:id="rId35"/>
      <p:bold r:id="rId36"/>
    </p:embeddedFont>
    <p:embeddedFont>
      <p:font typeface="나눔스퀘어 네오 Bold" panose="00000800000000000000" pitchFamily="2" charset="-127"/>
      <p:bold r:id="rId37"/>
    </p:embeddedFont>
    <p:embeddedFont>
      <p:font typeface="나눔스퀘어 네오 Regular" panose="00000500000000000000" pitchFamily="2" charset="-127"/>
      <p:regular r:id="rId38"/>
    </p:embeddedFont>
    <p:embeddedFont>
      <p:font typeface="맑은 고딕" panose="020B0503020000020004" pitchFamily="50" charset="-127"/>
      <p:regular r:id="rId39"/>
      <p:bold r:id="rId40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797"/>
    <a:srgbClr val="FF7575"/>
    <a:srgbClr val="FFFFFF"/>
    <a:srgbClr val="FFE292"/>
    <a:srgbClr val="FFCC00"/>
    <a:srgbClr val="C773C7"/>
    <a:srgbClr val="B69ADE"/>
    <a:srgbClr val="A17DD5"/>
    <a:srgbClr val="B882D0"/>
    <a:srgbClr val="FF440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20000" autoAdjust="0"/>
    <p:restoredTop sz="88434" autoAdjust="0"/>
  </p:normalViewPr>
  <p:slideViewPr>
    <p:cSldViewPr snapToGrid="0" showGuides="1">
      <p:cViewPr varScale="1">
        <p:scale>
          <a:sx n="118" d="100"/>
          <a:sy n="118" d="100"/>
        </p:scale>
        <p:origin x="162" y="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21" d="100"/>
          <a:sy n="121" d="100"/>
        </p:scale>
        <p:origin x="5022" y="9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font" Target="fonts/font10.fntdata"/><Relationship Id="rId21" Type="http://schemas.openxmlformats.org/officeDocument/2006/relationships/slide" Target="slides/slide17.xml"/><Relationship Id="rId34" Type="http://schemas.openxmlformats.org/officeDocument/2006/relationships/font" Target="fonts/font5.fntdata"/><Relationship Id="rId42" Type="http://schemas.openxmlformats.org/officeDocument/2006/relationships/viewProps" Target="viewProp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handoutMaster" Target="handoutMasters/handoutMaster1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font" Target="fonts/font3.fntdata"/><Relationship Id="rId37" Type="http://schemas.openxmlformats.org/officeDocument/2006/relationships/font" Target="fonts/font8.fntdata"/><Relationship Id="rId40" Type="http://schemas.openxmlformats.org/officeDocument/2006/relationships/font" Target="fonts/font11.fntdata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notesMaster" Target="notesMasters/notesMaster1.xml"/><Relationship Id="rId36" Type="http://schemas.openxmlformats.org/officeDocument/2006/relationships/font" Target="fonts/font7.fntdata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font" Target="fonts/font2.fntdata"/><Relationship Id="rId44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font" Target="fonts/font1.fntdata"/><Relationship Id="rId35" Type="http://schemas.openxmlformats.org/officeDocument/2006/relationships/font" Target="fonts/font6.fntdata"/><Relationship Id="rId43" Type="http://schemas.openxmlformats.org/officeDocument/2006/relationships/theme" Target="theme/theme1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font" Target="fonts/font4.fntdata"/><Relationship Id="rId38" Type="http://schemas.openxmlformats.org/officeDocument/2006/relationships/font" Target="fonts/font9.fntdata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781E3FDB-C6F7-4625-D075-6A2CED744409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97BA76DC-796E-B136-491E-D9BF27A5DFC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A768499-CA71-405E-B2E1-CFF857874421}" type="datetimeFigureOut">
              <a:rPr lang="ko-KR" altLang="en-US" smtClean="0"/>
              <a:t>2024-03-29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09F3D26F-4C44-7878-72F3-291958D911AD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FECCC98-561D-BEF8-ED99-886F7D3265FB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C1D64B2-844E-40B6-A0EC-B7504BADDF2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2641586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2024-03-29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9278938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423547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669428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09742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2358914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23231390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3187392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694743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105541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9083605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1775571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500364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367909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2388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71237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2275713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81180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726522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82313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4760903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636265F-DEC6-DE82-470A-C8362B8F23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>
            <a:extLst>
              <a:ext uri="{FF2B5EF4-FFF2-40B4-BE49-F238E27FC236}">
                <a16:creationId xmlns:a16="http://schemas.microsoft.com/office/drawing/2014/main" id="{C43FED04-E85C-0488-2E54-E6962D80BFD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>
            <a:extLst>
              <a:ext uri="{FF2B5EF4-FFF2-40B4-BE49-F238E27FC236}">
                <a16:creationId xmlns:a16="http://schemas.microsoft.com/office/drawing/2014/main" id="{656ED206-9B56-2067-0EA0-B54CCE22061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1E12BD6-62B8-7CD3-C4C4-5BCAD840C56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127805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5" name="그림 4" descr="텍스트, 스크린샷, 폰트, 그래픽 디자인이(가) 표시된 사진&#10;&#10;자동 생성된 설명">
            <a:extLst>
              <a:ext uri="{FF2B5EF4-FFF2-40B4-BE49-F238E27FC236}">
                <a16:creationId xmlns:a16="http://schemas.microsoft.com/office/drawing/2014/main" id="{14FF030D-E125-308B-B6EA-D024EA8E314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396855" y="0"/>
            <a:ext cx="6889709" cy="3945924"/>
          </a:xfrm>
          <a:prstGeom prst="rect">
            <a:avLst/>
          </a:prstGeom>
          <a:effectLst>
            <a:reflection endPos="65000" dist="50800" dir="5400000" sy="-100000" algn="bl" rotWithShape="0"/>
          </a:effectLst>
        </p:spPr>
      </p:pic>
      <p:pic>
        <p:nvPicPr>
          <p:cNvPr id="1030" name="Picture 6" descr="파이토치 트랜스포머를 활용한 자연어 처리와 컴퓨터비전 심층학습 - 예스24">
            <a:extLst>
              <a:ext uri="{FF2B5EF4-FFF2-40B4-BE49-F238E27FC236}">
                <a16:creationId xmlns:a16="http://schemas.microsoft.com/office/drawing/2014/main" id="{F4DFC288-17F1-9CD6-2270-63099E9FEC36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35110" y="290392"/>
            <a:ext cx="3479759" cy="44422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tx2"/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23</a:t>
            </a:r>
          </a:p>
        </p:txBody>
      </p:sp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png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8" y="1280252"/>
            <a:ext cx="2839363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9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1043053" y="2877531"/>
            <a:ext cx="4294887" cy="2144177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특징 </a:t>
            </a:r>
            <a:r>
              <a:rPr lang="ko-KR" altLang="en-US" sz="2000" dirty="0" err="1">
                <a:latin typeface="+mn-ea"/>
              </a:rPr>
              <a:t>파라미드</a:t>
            </a:r>
            <a:r>
              <a:rPr lang="ko-KR" altLang="en-US" sz="2000" dirty="0">
                <a:latin typeface="+mn-ea"/>
              </a:rPr>
              <a:t> 네트워크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관심 영역 정렬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마스크 분류기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모델 실습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AutoNum type="arabicPeriod"/>
            </a:pPr>
            <a:r>
              <a:rPr lang="ko-KR" altLang="en-US" sz="2000" dirty="0">
                <a:latin typeface="+mn-ea"/>
              </a:rPr>
              <a:t>프로젝트 진행사항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882853" y="1957295"/>
            <a:ext cx="2615289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Mask R-CNN</a:t>
            </a: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320881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724181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24. 03. 29. </a:t>
            </a:r>
            <a:r>
              <a:rPr lang="ko-KR" altLang="en-US" sz="2000" dirty="0">
                <a:latin typeface="+mn-ea"/>
                <a:ea typeface="+mn-ea"/>
              </a:rPr>
              <a:t>금</a:t>
            </a: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143536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Polygon</a:t>
            </a:r>
            <a:r>
              <a:rPr lang="ko-KR" altLang="en-US" sz="2000" dirty="0">
                <a:latin typeface="+mj-ea"/>
                <a:ea typeface="+mj-ea"/>
              </a:rPr>
              <a:t> 변환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 실습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8698215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Polygon</a:t>
            </a:r>
            <a:r>
              <a:rPr lang="ko-KR" altLang="en-US" sz="1400" dirty="0">
                <a:latin typeface="+mn-ea"/>
              </a:rPr>
              <a:t> 변환 메서드는 </a:t>
            </a:r>
            <a:r>
              <a:rPr lang="en-US" altLang="ko-KR" sz="1400" dirty="0">
                <a:latin typeface="+mn-ea"/>
              </a:rPr>
              <a:t>Polygon Data</a:t>
            </a:r>
            <a:r>
              <a:rPr lang="ko-KR" altLang="en-US" sz="1400" dirty="0">
                <a:latin typeface="+mn-ea"/>
              </a:rPr>
              <a:t>를 이진 마스크로 변환함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pycocotools </a:t>
            </a:r>
            <a:r>
              <a:rPr lang="ko-KR" altLang="en-US" sz="1400" dirty="0">
                <a:latin typeface="+mn-ea"/>
              </a:rPr>
              <a:t> 라이브러리의 </a:t>
            </a:r>
            <a:r>
              <a:rPr lang="en-US" altLang="ko-KR" sz="1400" dirty="0">
                <a:latin typeface="+mn-ea"/>
              </a:rPr>
              <a:t>frPyObjectsAPI</a:t>
            </a:r>
            <a:r>
              <a:rPr lang="ko-KR" altLang="en-US" sz="1400" dirty="0">
                <a:latin typeface="+mn-ea"/>
              </a:rPr>
              <a:t>를 활용해 파이썬 객체에 </a:t>
            </a:r>
            <a:r>
              <a:rPr lang="en-US" altLang="ko-KR" sz="1400" dirty="0">
                <a:latin typeface="+mn-ea"/>
              </a:rPr>
              <a:t>Run Length Encoding</a:t>
            </a:r>
            <a:r>
              <a:rPr lang="ko-KR" altLang="en-US" sz="1400" dirty="0">
                <a:latin typeface="+mn-ea"/>
              </a:rPr>
              <a:t>을 수행함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함수는 이진 마스크를 효율적으로 저장하고 처리 할 수 있는 방식으로 데이터를 압축 할 수 있으며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frPyObjects API</a:t>
            </a:r>
            <a:r>
              <a:rPr lang="ko-KR" altLang="en-US" sz="1400" dirty="0">
                <a:latin typeface="+mn-ea"/>
              </a:rPr>
              <a:t>는 파이썬 객체를 리스트로 감싸고 너비와 높이를 전달함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인코딩 </a:t>
            </a:r>
            <a:r>
              <a:rPr lang="en-US" altLang="ko-KR" sz="1400" dirty="0">
                <a:latin typeface="+mn-ea"/>
              </a:rPr>
              <a:t>rules</a:t>
            </a:r>
            <a:r>
              <a:rPr lang="ko-KR" altLang="en-US" sz="1400" dirty="0">
                <a:latin typeface="+mn-ea"/>
              </a:rPr>
              <a:t>를 </a:t>
            </a:r>
            <a:r>
              <a:rPr lang="en-US" altLang="ko-KR" sz="1400" dirty="0">
                <a:latin typeface="+mn-ea"/>
              </a:rPr>
              <a:t>decode API</a:t>
            </a:r>
            <a:r>
              <a:rPr lang="ko-KR" altLang="en-US" sz="1400" dirty="0">
                <a:latin typeface="+mn-ea"/>
              </a:rPr>
              <a:t>로 디코딩해 </a:t>
            </a:r>
            <a:r>
              <a:rPr lang="ko-KR" altLang="en-US" sz="1400" dirty="0" err="1">
                <a:latin typeface="+mn-ea"/>
              </a:rPr>
              <a:t>파이썬에서</a:t>
            </a:r>
            <a:r>
              <a:rPr lang="ko-KR" altLang="en-US" sz="1400" dirty="0">
                <a:latin typeface="+mn-ea"/>
              </a:rPr>
              <a:t> 활용할 수 있는 이진 마스크로 변환함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변환된 모든 이진 마스크 데이터는 하나의 이진 마스크로 통합해 </a:t>
            </a:r>
            <a:r>
              <a:rPr lang="en-US" altLang="ko-KR" sz="1400" dirty="0">
                <a:latin typeface="+mn-ea"/>
              </a:rPr>
              <a:t>combined_mask </a:t>
            </a:r>
            <a:r>
              <a:rPr lang="ko-KR" altLang="en-US" sz="1400" dirty="0">
                <a:latin typeface="+mn-ea"/>
              </a:rPr>
              <a:t>변수에 저장함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4AEDACBA-3C2D-8D31-9DD3-3F622E0C4E3A}"/>
              </a:ext>
            </a:extLst>
          </p:cNvPr>
          <p:cNvGrpSpPr/>
          <p:nvPr/>
        </p:nvGrpSpPr>
        <p:grpSpPr>
          <a:xfrm>
            <a:off x="866851" y="3595421"/>
            <a:ext cx="7040481" cy="2529404"/>
            <a:chOff x="836371" y="3641141"/>
            <a:chExt cx="7040481" cy="2529404"/>
          </a:xfrm>
        </p:grpSpPr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D8F5A7BC-A7A2-8B1B-9807-7502C136F68D}"/>
                </a:ext>
              </a:extLst>
            </p:cNvPr>
            <p:cNvSpPr/>
            <p:nvPr/>
          </p:nvSpPr>
          <p:spPr>
            <a:xfrm>
              <a:off x="836371" y="3641141"/>
              <a:ext cx="7040481" cy="2529404"/>
            </a:xfrm>
            <a:prstGeom prst="rect">
              <a:avLst/>
            </a:prstGeom>
          </p:spPr>
          <p:style>
            <a:lnRef idx="2">
              <a:schemeClr val="dk1">
                <a:shade val="15000"/>
              </a:schemeClr>
            </a:lnRef>
            <a:fillRef idx="1">
              <a:schemeClr val="dk1"/>
            </a:fillRef>
            <a:effectRef idx="0">
              <a:schemeClr val="dk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en-US" altLang="ko-KR" sz="105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numpy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endPara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5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pycocotools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coco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COCO</a:t>
              </a:r>
              <a:endPara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5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from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pycocotools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import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mask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as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maskUtils</a:t>
              </a:r>
            </a:p>
            <a:p>
              <a:endParaRPr lang="en-US" altLang="ko-KR" sz="105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5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class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COCODataset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Dataset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	...</a:t>
              </a:r>
            </a:p>
            <a:p>
              <a:endParaRPr lang="en-US" altLang="ko-KR" sz="105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endParaRPr>
            </a:p>
            <a:p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</a:t>
              </a:r>
              <a:r>
                <a:rPr lang="en-US" altLang="ko-KR" sz="1050" b="0" dirty="0">
                  <a:solidFill>
                    <a:srgbClr val="569CD6"/>
                  </a:solidFill>
                  <a:effectLst/>
                  <a:latin typeface="Consolas" panose="020B0609020204030204" pitchFamily="49" charset="0"/>
                </a:rPr>
                <a:t>def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_polygon_to_mask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self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segmentations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width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height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):</a:t>
              </a:r>
            </a:p>
            <a:p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binary_mask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[]</a:t>
              </a:r>
            </a:p>
            <a:p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for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seg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in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segmentations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:</a:t>
              </a:r>
            </a:p>
            <a:p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rles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maskUtils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frPyObjects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([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seg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],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height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width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</a:t>
              </a:r>
            </a:p>
            <a:p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   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binary_mask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append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maskUtils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decode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rles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))</a:t>
              </a:r>
            </a:p>
            <a:p>
              <a:b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</a:b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combined_mask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4EC9B0"/>
                  </a:solidFill>
                  <a:effectLst/>
                  <a:latin typeface="Consolas" panose="020B0609020204030204" pitchFamily="49" charset="0"/>
                </a:rPr>
                <a:t>np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.</a:t>
              </a:r>
              <a:r>
                <a:rPr lang="en-US" altLang="ko-KR" sz="1050" b="0" dirty="0">
                  <a:solidFill>
                    <a:srgbClr val="DCDCAA"/>
                  </a:solidFill>
                  <a:effectLst/>
                  <a:latin typeface="Consolas" panose="020B0609020204030204" pitchFamily="49" charset="0"/>
                </a:rPr>
                <a:t>sum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(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binary_mask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,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axis</a:t>
              </a:r>
              <a:r>
                <a:rPr lang="en-US" altLang="ko-KR" sz="1050" b="0" dirty="0">
                  <a:solidFill>
                    <a:srgbClr val="D4D4D4"/>
                  </a:solidFill>
                  <a:effectLst/>
                  <a:latin typeface="Consolas" panose="020B0609020204030204" pitchFamily="49" charset="0"/>
                </a:rPr>
                <a:t>=</a:t>
              </a:r>
              <a:r>
                <a:rPr lang="en-US" altLang="ko-KR" sz="1050" b="0" dirty="0">
                  <a:solidFill>
                    <a:srgbClr val="B5CEA8"/>
                  </a:solidFill>
                  <a:effectLst/>
                  <a:latin typeface="Consolas" panose="020B0609020204030204" pitchFamily="49" charset="0"/>
                </a:rPr>
                <a:t>0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).squeeze()</a:t>
              </a:r>
            </a:p>
            <a:p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        </a:t>
              </a:r>
              <a:r>
                <a:rPr lang="en-US" altLang="ko-KR" sz="1050" b="0" dirty="0">
                  <a:solidFill>
                    <a:srgbClr val="C586C0"/>
                  </a:solidFill>
                  <a:effectLst/>
                  <a:latin typeface="Consolas" panose="020B0609020204030204" pitchFamily="49" charset="0"/>
                </a:rPr>
                <a:t>return</a:t>
              </a:r>
              <a:r>
                <a:rPr lang="en-US" altLang="ko-KR" sz="1050" b="0" dirty="0">
                  <a:solidFill>
                    <a:srgbClr val="CCCCCC"/>
                  </a:solidFill>
                  <a:effectLst/>
                  <a:latin typeface="Consolas" panose="020B0609020204030204" pitchFamily="49" charset="0"/>
                </a:rPr>
                <a:t> </a:t>
              </a:r>
              <a:r>
                <a:rPr lang="en-US" altLang="ko-KR" sz="1050" b="0" dirty="0">
                  <a:solidFill>
                    <a:srgbClr val="9CDCFE"/>
                  </a:solidFill>
                  <a:effectLst/>
                  <a:latin typeface="Consolas" panose="020B0609020204030204" pitchFamily="49" charset="0"/>
                </a:rPr>
                <a:t>combined_mask</a:t>
              </a:r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F2AA0F41-E020-D9F2-FBD1-4E801B6806C6}"/>
                </a:ext>
              </a:extLst>
            </p:cNvPr>
            <p:cNvSpPr/>
            <p:nvPr/>
          </p:nvSpPr>
          <p:spPr>
            <a:xfrm>
              <a:off x="3031006" y="5313263"/>
              <a:ext cx="836614" cy="175564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994740E-53C6-8E34-6E88-56EA297A58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19804697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60520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마스크 데이터 적용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 실습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63852" y="1541072"/>
            <a:ext cx="6234399" cy="2323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COCO </a:t>
            </a:r>
            <a:r>
              <a:rPr lang="ko-KR" altLang="en-US" sz="1400" dirty="0">
                <a:latin typeface="+mn-ea"/>
              </a:rPr>
              <a:t>데이터셋의 이미지의 </a:t>
            </a:r>
            <a:r>
              <a:rPr lang="en-US" altLang="ko-KR" sz="1400" dirty="0">
                <a:latin typeface="+mn-ea"/>
              </a:rPr>
              <a:t>ID</a:t>
            </a:r>
            <a:r>
              <a:rPr lang="ko-KR" altLang="en-US" sz="1400" dirty="0">
                <a:latin typeface="+mn-ea"/>
              </a:rPr>
              <a:t>를 기반으로 이미지 파일의 이름을 가져오고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해당 이미지 파일의 경로를 생성함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PIL </a:t>
            </a:r>
            <a:r>
              <a:rPr lang="ko-KR" altLang="en-US" sz="1400" dirty="0">
                <a:latin typeface="+mn-ea"/>
              </a:rPr>
              <a:t>라이브러리를 사용하여 이미지를 열고 </a:t>
            </a:r>
            <a:r>
              <a:rPr lang="en-US" altLang="ko-KR" sz="1400" dirty="0">
                <a:latin typeface="+mn-ea"/>
              </a:rPr>
              <a:t>RGB </a:t>
            </a:r>
            <a:r>
              <a:rPr lang="ko-KR" altLang="en-US" sz="1400" dirty="0">
                <a:latin typeface="+mn-ea"/>
              </a:rPr>
              <a:t>형식으로 변환함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width, height </a:t>
            </a:r>
            <a:r>
              <a:rPr lang="ko-KR" altLang="en-US" sz="1400" dirty="0">
                <a:latin typeface="+mn-ea"/>
              </a:rPr>
              <a:t>변수를 통해 이미지 크기를 가져옴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주석 정보를 </a:t>
            </a:r>
            <a:r>
              <a:rPr lang="en-US" altLang="ko-KR" sz="1400" dirty="0">
                <a:latin typeface="+mn-ea"/>
              </a:rPr>
              <a:t>load</a:t>
            </a:r>
            <a:r>
              <a:rPr lang="ko-KR" altLang="en-US" sz="1400" dirty="0">
                <a:latin typeface="+mn-ea"/>
              </a:rPr>
              <a:t>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각 주석에 대해 객체의 </a:t>
            </a:r>
            <a:r>
              <a:rPr lang="en-US" altLang="ko-KR" sz="1400" dirty="0">
                <a:latin typeface="+mn-ea"/>
              </a:rPr>
              <a:t>Bounding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Box </a:t>
            </a:r>
            <a:r>
              <a:rPr lang="ko-KR" altLang="en-US" sz="1400" dirty="0">
                <a:latin typeface="+mn-ea"/>
              </a:rPr>
              <a:t>정보와 </a:t>
            </a:r>
            <a:br>
              <a:rPr lang="en-US" altLang="ko-KR" sz="1400" dirty="0">
                <a:latin typeface="+mn-ea"/>
              </a:rPr>
            </a:br>
            <a:r>
              <a:rPr lang="en-US" altLang="ko-KR" sz="1400" dirty="0">
                <a:latin typeface="+mn-ea"/>
              </a:rPr>
              <a:t>Category ID, </a:t>
            </a:r>
            <a:r>
              <a:rPr lang="ko-KR" altLang="en-US" sz="1400" dirty="0">
                <a:latin typeface="+mn-ea"/>
              </a:rPr>
              <a:t>분할 마스크 정보를 추출함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target </a:t>
            </a:r>
            <a:r>
              <a:rPr lang="ko-KR" altLang="en-US" sz="1400" dirty="0" err="1">
                <a:latin typeface="+mn-ea"/>
              </a:rPr>
              <a:t>딕셔너리에</a:t>
            </a:r>
            <a:r>
              <a:rPr lang="ko-KR" altLang="en-US" sz="1400" dirty="0">
                <a:latin typeface="+mn-ea"/>
              </a:rPr>
              <a:t> 데이터 리스트에 추가함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DCF8E35-A557-EDBC-8528-E3C4E8019D6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9704" y="1665561"/>
            <a:ext cx="4210972" cy="439780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B72BE9EC-D41C-6132-6DF0-51638D5A0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05403327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30090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Mask R-CNN </a:t>
            </a:r>
            <a:r>
              <a:rPr lang="ko-KR" altLang="en-US" sz="2000" dirty="0">
                <a:latin typeface="+mj-ea"/>
                <a:ea typeface="+mj-ea"/>
              </a:rPr>
              <a:t>모델 정의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 실습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10169772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데이터를 수정 했다면 </a:t>
            </a:r>
            <a:r>
              <a:rPr lang="en-US" altLang="ko-KR" sz="1400" dirty="0">
                <a:latin typeface="+mn-ea"/>
              </a:rPr>
              <a:t>ResNet-50 </a:t>
            </a:r>
            <a:r>
              <a:rPr lang="ko-KR" altLang="en-US" sz="1400" dirty="0">
                <a:latin typeface="+mn-ea"/>
              </a:rPr>
              <a:t>모델에 </a:t>
            </a:r>
            <a:r>
              <a:rPr lang="en-US" altLang="ko-KR" sz="1400" dirty="0">
                <a:latin typeface="+mn-ea"/>
              </a:rPr>
              <a:t>FPN</a:t>
            </a:r>
            <a:r>
              <a:rPr lang="ko-KR" altLang="en-US" sz="1400" dirty="0">
                <a:latin typeface="+mn-ea"/>
              </a:rPr>
              <a:t>을 적용한 백본을 사용한 </a:t>
            </a:r>
            <a:r>
              <a:rPr lang="en-US" altLang="ko-KR" sz="1400" dirty="0">
                <a:latin typeface="+mn-ea"/>
              </a:rPr>
              <a:t>Mask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R-CNN</a:t>
            </a:r>
            <a:r>
              <a:rPr lang="ko-KR" altLang="en-US" sz="1400" dirty="0">
                <a:latin typeface="+mn-ea"/>
              </a:rPr>
              <a:t> 모델을 불러옴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Maskrcnn_resnet50_fpn </a:t>
            </a:r>
            <a:r>
              <a:rPr lang="ko-KR" altLang="en-US" sz="1400" dirty="0">
                <a:latin typeface="+mn-ea"/>
              </a:rPr>
              <a:t>함수는 토치 버전에서 제공하는 사전 학습된 </a:t>
            </a:r>
            <a:r>
              <a:rPr lang="en-US" altLang="ko-KR" sz="1400" dirty="0">
                <a:latin typeface="+mn-ea"/>
              </a:rPr>
              <a:t>Mask R-CNN</a:t>
            </a:r>
            <a:r>
              <a:rPr lang="ko-KR" altLang="en-US" sz="1400" dirty="0">
                <a:latin typeface="+mn-ea"/>
              </a:rPr>
              <a:t>모델임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 모델은 </a:t>
            </a:r>
            <a:r>
              <a:rPr lang="en-US" altLang="ko-KR" sz="1400" dirty="0">
                <a:latin typeface="+mn-ea"/>
              </a:rPr>
              <a:t>Resnet-50 </a:t>
            </a:r>
            <a:r>
              <a:rPr lang="ko-KR" altLang="en-US" sz="1400" dirty="0">
                <a:latin typeface="+mn-ea"/>
              </a:rPr>
              <a:t>모델을 백본으로 사용하며</a:t>
            </a:r>
            <a:r>
              <a:rPr lang="en-US" altLang="ko-KR" sz="1400" dirty="0">
                <a:latin typeface="+mn-ea"/>
              </a:rPr>
              <a:t>, FPN</a:t>
            </a:r>
            <a:r>
              <a:rPr lang="ko-KR" altLang="en-US" sz="1400" dirty="0">
                <a:latin typeface="+mn-ea"/>
              </a:rPr>
              <a:t>으로 이미지에서 다양한 크기의 물체를 탐지하고 분할하는 기능을 제공함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함수에는 백본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앵커 </a:t>
            </a:r>
            <a:r>
              <a:rPr lang="ko-KR" altLang="en-US" sz="1400" dirty="0" err="1">
                <a:latin typeface="+mn-ea"/>
              </a:rPr>
              <a:t>생성기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관심 영역 풀림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관심 영역 정렬 등 </a:t>
            </a:r>
            <a:r>
              <a:rPr lang="en-US" altLang="ko-KR" sz="1400" dirty="0">
                <a:latin typeface="+mn-ea"/>
              </a:rPr>
              <a:t>Mask R-CNN</a:t>
            </a:r>
            <a:r>
              <a:rPr lang="ko-KR" altLang="en-US" sz="1400" dirty="0">
                <a:latin typeface="+mn-ea"/>
              </a:rPr>
              <a:t> 구조에 필요한 기능이 포함돼 있음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DA6D874F-1822-AE18-31A0-D8A5AB879A6E}"/>
              </a:ext>
            </a:extLst>
          </p:cNvPr>
          <p:cNvGrpSpPr/>
          <p:nvPr/>
        </p:nvGrpSpPr>
        <p:grpSpPr>
          <a:xfrm>
            <a:off x="914851" y="2913901"/>
            <a:ext cx="4662415" cy="3224629"/>
            <a:chOff x="838616" y="2926628"/>
            <a:chExt cx="4662415" cy="3224629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D85257A9-8987-1706-4F9D-BCA38E61945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38616" y="2926628"/>
              <a:ext cx="4662415" cy="3224629"/>
            </a:xfrm>
            <a:prstGeom prst="rect">
              <a:avLst/>
            </a:prstGeom>
          </p:spPr>
        </p:pic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E33AB0C0-84D9-6A57-1A69-4F7AA108B9F1}"/>
                </a:ext>
              </a:extLst>
            </p:cNvPr>
            <p:cNvSpPr/>
            <p:nvPr/>
          </p:nvSpPr>
          <p:spPr>
            <a:xfrm>
              <a:off x="3519624" y="2948574"/>
              <a:ext cx="1350826" cy="172451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80E3B3CB-517C-ADDC-3281-9F54344A2BDF}"/>
                </a:ext>
              </a:extLst>
            </p:cNvPr>
            <p:cNvSpPr/>
            <p:nvPr/>
          </p:nvSpPr>
          <p:spPr>
            <a:xfrm>
              <a:off x="873126" y="4542739"/>
              <a:ext cx="1904999" cy="1594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ED43A217-0686-7DC4-ED50-4000DD94D1F0}"/>
                </a:ext>
              </a:extLst>
            </p:cNvPr>
            <p:cNvSpPr/>
            <p:nvPr/>
          </p:nvSpPr>
          <p:spPr>
            <a:xfrm>
              <a:off x="2945607" y="4538942"/>
              <a:ext cx="1092384" cy="1594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475F979A-3A67-3F99-DAA9-52A0D786BA4E}"/>
                </a:ext>
              </a:extLst>
            </p:cNvPr>
            <p:cNvSpPr/>
            <p:nvPr/>
          </p:nvSpPr>
          <p:spPr>
            <a:xfrm>
              <a:off x="873126" y="5178036"/>
              <a:ext cx="1955799" cy="1594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06A8582B-B1C6-40A3-9C53-6072AC962BC5}"/>
                </a:ext>
              </a:extLst>
            </p:cNvPr>
            <p:cNvSpPr/>
            <p:nvPr/>
          </p:nvSpPr>
          <p:spPr>
            <a:xfrm>
              <a:off x="2986132" y="5174472"/>
              <a:ext cx="1128668" cy="159436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" name="슬라이드 번호 개체 틀 9">
            <a:extLst>
              <a:ext uri="{FF2B5EF4-FFF2-40B4-BE49-F238E27FC236}">
                <a16:creationId xmlns:a16="http://schemas.microsoft.com/office/drawing/2014/main" id="{4D0AB049-2C50-72B2-DD11-9E0CFC6F27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1775669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2383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Mask R-CNN </a:t>
            </a:r>
            <a:r>
              <a:rPr lang="ko-KR" altLang="en-US" sz="2000" dirty="0">
                <a:latin typeface="+mj-ea"/>
                <a:ea typeface="+mj-ea"/>
              </a:rPr>
              <a:t>모델학습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 실습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7459093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모델의 구성을 모두 변경했다면 모델에 장치 설정을 적용하고 모델을 학습함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모델 학습에는 </a:t>
            </a:r>
            <a:r>
              <a:rPr lang="ko-KR" altLang="en-US" sz="1400" dirty="0" err="1">
                <a:latin typeface="+mn-ea"/>
              </a:rPr>
              <a:t>학습률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0.005, momentum =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0.9, </a:t>
            </a:r>
            <a:r>
              <a:rPr lang="en-US" altLang="ko-KR" sz="1400" dirty="0" err="1">
                <a:latin typeface="+mn-ea"/>
              </a:rPr>
              <a:t>weight_dacay</a:t>
            </a:r>
            <a:r>
              <a:rPr lang="en-US" altLang="ko-KR" sz="1400" dirty="0">
                <a:latin typeface="+mn-ea"/>
              </a:rPr>
              <a:t> = 0.0005</a:t>
            </a:r>
            <a:r>
              <a:rPr lang="ko-KR" altLang="en-US" sz="1400" dirty="0">
                <a:latin typeface="+mn-ea"/>
              </a:rPr>
              <a:t>로 설정함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학습 결과를 보면 비용이 안정적으로 감소하는 것을 확인할 수 있음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E1BCC9-7BB7-CF87-CEFE-6E8113E8DA1D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460"/>
          <a:stretch/>
        </p:blipFill>
        <p:spPr>
          <a:xfrm>
            <a:off x="5798289" y="2653492"/>
            <a:ext cx="4966856" cy="292647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CF698B2-D417-8A47-D8AF-4132911504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65634" y="4866825"/>
            <a:ext cx="1511011" cy="713141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60B8D35-458C-5744-82A0-E7330CE9E2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789" y="2653492"/>
            <a:ext cx="4966856" cy="1080827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1A46A86-4A90-A389-C658-800E33C06D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70284732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66771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추론 및 시각화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 실습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10172978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 R-CNN</a:t>
            </a:r>
            <a:r>
              <a:rPr lang="ko-KR" altLang="en-US" sz="1400" dirty="0">
                <a:latin typeface="+mn-ea"/>
              </a:rPr>
              <a:t>은 객체의 분할 마스크를 예측할 수 있으므로 </a:t>
            </a:r>
            <a:r>
              <a:rPr lang="en-US" altLang="ko-KR" sz="1400" dirty="0" err="1">
                <a:latin typeface="+mn-ea"/>
              </a:rPr>
              <a:t>draw_bbox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함수에 이진 마스크 영역을 그릴 수 있는 코드를 추가함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마스크 영역은 </a:t>
            </a:r>
            <a:r>
              <a:rPr lang="ko-KR" altLang="en-US" sz="1400" dirty="0" err="1">
                <a:latin typeface="+mn-ea"/>
              </a:rPr>
              <a:t>임계값으로</a:t>
            </a:r>
            <a:r>
              <a:rPr lang="ko-KR" altLang="en-US" sz="1400" dirty="0">
                <a:latin typeface="+mn-ea"/>
              </a:rPr>
              <a:t> 확률 </a:t>
            </a:r>
            <a:r>
              <a:rPr lang="en-US" altLang="ko-KR" sz="1400" dirty="0">
                <a:latin typeface="+mn-ea"/>
              </a:rPr>
              <a:t>50% </a:t>
            </a:r>
            <a:r>
              <a:rPr lang="ko-KR" altLang="en-US" sz="1400" dirty="0">
                <a:latin typeface="+mn-ea"/>
              </a:rPr>
              <a:t>이상의 마스크만 표시할 수 있게 이진 마스크로 변경함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030DEC70-0F54-98CC-747C-92AAD040BE11}"/>
              </a:ext>
            </a:extLst>
          </p:cNvPr>
          <p:cNvSpPr/>
          <p:nvPr/>
        </p:nvSpPr>
        <p:spPr>
          <a:xfrm>
            <a:off x="934006" y="2181774"/>
            <a:ext cx="4725576" cy="4203647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def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draw_bbox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text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...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np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ma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masked_where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mask_color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{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"Blues"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: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"Reds"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}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.cm.get_cmap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mask_color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get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color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"Greens"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Normalize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vmin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vmax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cmap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norm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.imshow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rgba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interpolation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"nearest"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alpha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0.3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0.5</a:t>
            </a:r>
            <a:endParaRPr lang="en-US" altLang="ko-KR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test_dataset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categories</a:t>
            </a:r>
            <a:endParaRPr lang="en-US" altLang="ko-KR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with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torch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no_grad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model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eval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images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test_dataloader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b="0" dirty="0">
                <a:solidFill>
                  <a:schemeClr val="bg1"/>
                </a:solidFill>
                <a:effectLst/>
                <a:latin typeface="Consolas" panose="020B0609020204030204" pitchFamily="49" charset="0"/>
              </a:rPr>
              <a:t>    ...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outputs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"masks"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].squeeze(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).to(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 err="1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cpu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).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&gt;=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1.0</a:t>
            </a:r>
            <a:endParaRPr lang="en-US" altLang="ko-KR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&lt;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threshold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0.0</a:t>
            </a:r>
            <a:endParaRPr lang="en-US" altLang="ko-KR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draw_bbox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 -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score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:.4f}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"red"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"boxes"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tmask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"masks"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tlabels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D4D4D4"/>
                </a:solidFill>
                <a:effectLst/>
                <a:latin typeface="Consolas" panose="020B0609020204030204" pitchFamily="49" charset="0"/>
              </a:rPr>
              <a:t>=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targets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B5CEA8"/>
                </a:solidFill>
                <a:effectLst/>
                <a:latin typeface="Consolas" panose="020B0609020204030204" pitchFamily="49" charset="0"/>
              </a:rPr>
              <a:t>0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][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"labels"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].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numpy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</a:b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for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C586C0"/>
                </a:solidFill>
                <a:effectLst/>
                <a:latin typeface="Consolas" panose="020B0609020204030204" pitchFamily="49" charset="0"/>
              </a:rPr>
              <a:t>in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 </a:t>
            </a:r>
            <a:r>
              <a:rPr lang="en-US" altLang="ko-KR" sz="800" b="0" dirty="0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zip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tboxes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tmask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 err="1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tlabels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):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draw_bbox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ax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box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f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{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categories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[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label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]</a:t>
            </a:r>
            <a:r>
              <a:rPr lang="en-US" altLang="ko-KR" sz="800" b="0" dirty="0">
                <a:solidFill>
                  <a:srgbClr val="569CD6"/>
                </a:solidFill>
                <a:effectLst/>
                <a:latin typeface="Consolas" panose="020B0609020204030204" pitchFamily="49" charset="0"/>
              </a:rPr>
              <a:t>}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CE9178"/>
                </a:solidFill>
                <a:effectLst/>
                <a:latin typeface="Consolas" panose="020B0609020204030204" pitchFamily="49" charset="0"/>
              </a:rPr>
              <a:t>"blue"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, </a:t>
            </a:r>
            <a:r>
              <a:rPr lang="en-US" altLang="ko-KR" sz="800" b="0" dirty="0">
                <a:solidFill>
                  <a:srgbClr val="9CDCFE"/>
                </a:solidFill>
                <a:effectLst/>
                <a:latin typeface="Consolas" panose="020B0609020204030204" pitchFamily="49" charset="0"/>
              </a:rPr>
              <a:t>mask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    </a:t>
            </a:r>
          </a:p>
          <a:p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        </a:t>
            </a:r>
            <a:r>
              <a:rPr lang="en-US" altLang="ko-KR" sz="800" b="0" dirty="0" err="1">
                <a:solidFill>
                  <a:srgbClr val="4EC9B0"/>
                </a:solidFill>
                <a:effectLst/>
                <a:latin typeface="Consolas" panose="020B0609020204030204" pitchFamily="49" charset="0"/>
              </a:rPr>
              <a:t>plt</a:t>
            </a:r>
            <a:r>
              <a:rPr lang="en-US" altLang="ko-KR" sz="800" b="0" dirty="0" err="1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.</a:t>
            </a:r>
            <a:r>
              <a:rPr lang="en-US" altLang="ko-KR" sz="800" b="0" dirty="0" err="1">
                <a:solidFill>
                  <a:srgbClr val="DCDCAA"/>
                </a:solidFill>
                <a:effectLst/>
                <a:latin typeface="Consolas" panose="020B0609020204030204" pitchFamily="49" charset="0"/>
              </a:rPr>
              <a:t>show</a:t>
            </a:r>
            <a:r>
              <a:rPr lang="en-US" altLang="ko-KR" sz="800" b="0" dirty="0">
                <a:solidFill>
                  <a:srgbClr val="CCCCCC"/>
                </a:solidFill>
                <a:effectLst/>
                <a:latin typeface="Consolas" panose="020B0609020204030204" pitchFamily="49" charset="0"/>
              </a:rPr>
              <a:t>()</a:t>
            </a: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5E78BB53-D449-E2D7-4D41-B4893487E422}"/>
              </a:ext>
            </a:extLst>
          </p:cNvPr>
          <p:cNvGrpSpPr/>
          <p:nvPr/>
        </p:nvGrpSpPr>
        <p:grpSpPr>
          <a:xfrm>
            <a:off x="5869453" y="2303802"/>
            <a:ext cx="5325501" cy="3959589"/>
            <a:chOff x="5855277" y="2181774"/>
            <a:chExt cx="5325501" cy="3959589"/>
          </a:xfrm>
        </p:grpSpPr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414A1B62-D5EC-A168-A80B-43C2C5F1DD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855278" y="2181775"/>
              <a:ext cx="2609849" cy="1980551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A40F6BEE-2EC2-C834-9CC9-AB216D5D7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70929" y="2181774"/>
              <a:ext cx="2609849" cy="1980551"/>
            </a:xfrm>
            <a:prstGeom prst="rect">
              <a:avLst/>
            </a:prstGeom>
          </p:spPr>
        </p:pic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BDFEB507-5DF9-EB82-AD49-13C1561AF22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5277" y="4361569"/>
              <a:ext cx="2609849" cy="1779793"/>
            </a:xfrm>
            <a:prstGeom prst="rect">
              <a:avLst/>
            </a:prstGeom>
          </p:spPr>
        </p:pic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DDD8F53C-3EB7-D70F-A25A-2C1F78011BA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8570929" y="4361569"/>
              <a:ext cx="2609849" cy="1779794"/>
            </a:xfrm>
            <a:prstGeom prst="rect">
              <a:avLst/>
            </a:prstGeom>
          </p:spPr>
        </p:pic>
      </p:grp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27E766A-1D85-15BD-12DC-AC541778F49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760148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50554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모델평가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 평가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9501319" cy="232339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 R-CNN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을 확장해 객체 분할을 수행하는 모델임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 R-CNN</a:t>
            </a:r>
            <a:r>
              <a:rPr lang="ko-KR" altLang="en-US" sz="1400" dirty="0">
                <a:latin typeface="+mn-ea"/>
              </a:rPr>
              <a:t>은 </a:t>
            </a: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과 동일한 방식으로 객체 상자를 평가하고 </a:t>
            </a:r>
            <a:r>
              <a:rPr lang="ko-KR" altLang="en-US" sz="1400" dirty="0" err="1">
                <a:latin typeface="+mn-ea"/>
              </a:rPr>
              <a:t>세그멘테이션</a:t>
            </a:r>
            <a:r>
              <a:rPr lang="ko-KR" altLang="en-US" sz="1400" dirty="0">
                <a:latin typeface="+mn-ea"/>
              </a:rPr>
              <a:t> 마스크를 평가함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경계 상사의 평가 방식은 앞선 </a:t>
            </a: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과 동일한 평가 방식을 사용하며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세그멘테이션</a:t>
            </a:r>
            <a:r>
              <a:rPr lang="ko-KR" altLang="en-US" sz="1400" dirty="0">
                <a:latin typeface="+mn-ea"/>
              </a:rPr>
              <a:t> 마스크의 평가 방식은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각 클래스에 대한 예측 마스크와 정답 마스크를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과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로 구성된 이진 마스크로 변환함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그 다음 예측 마스크와 정답 마스크의 교집합과 합집합을 계산함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교집합은 두 마스크가 모두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인 영역의 픽셀 수를 의미하고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합집합은 두 마스크 중 하나라도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인 영역의 픽셀 수를 의미함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교집합을 합집합으로 나누어 </a:t>
            </a:r>
            <a:r>
              <a:rPr lang="en-US" altLang="ko-KR" sz="1400" dirty="0" err="1">
                <a:latin typeface="+mn-ea"/>
              </a:rPr>
              <a:t>IoU</a:t>
            </a:r>
            <a:r>
              <a:rPr lang="ko-KR" altLang="en-US" sz="1400" dirty="0">
                <a:latin typeface="+mn-ea"/>
              </a:rPr>
              <a:t>를 계산함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0A8A3B60-8B9A-6878-E7D2-53EE225BE306}"/>
              </a:ext>
            </a:extLst>
          </p:cNvPr>
          <p:cNvGrpSpPr/>
          <p:nvPr/>
        </p:nvGrpSpPr>
        <p:grpSpPr>
          <a:xfrm>
            <a:off x="4874120" y="4408965"/>
            <a:ext cx="1873911" cy="826381"/>
            <a:chOff x="5243039" y="5197963"/>
            <a:chExt cx="1873911" cy="826381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BACDD81-26E5-402B-8CC6-05828D48BB03}"/>
                    </a:ext>
                  </a:extLst>
                </p:cNvPr>
                <p:cNvSpPr txBox="1"/>
                <p:nvPr/>
              </p:nvSpPr>
              <p:spPr>
                <a:xfrm>
                  <a:off x="5243039" y="5505740"/>
                  <a:ext cx="1873911" cy="518604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:pPr/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𝐼𝑜𝑈</m:t>
                        </m:r>
                        <m:d>
                          <m:d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,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e>
                        </m:d>
                        <m:r>
                          <a:rPr lang="en-US" altLang="ko-KR" b="0" i="1" smtClean="0">
                            <a:latin typeface="Cambria Math" panose="020405030504060302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</m:ctrlPr>
                          </m:fPr>
                          <m:num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∩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num>
                          <m:den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𝑃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∪</m:t>
                            </m:r>
                            <m:r>
                              <a:rPr lang="en-US" altLang="ko-KR" b="0" i="1" smtClean="0">
                                <a:latin typeface="Cambria Math" panose="02040503050406030204" pitchFamily="18" charset="0"/>
                              </a:rPr>
                              <m:t>𝐺</m:t>
                            </m:r>
                          </m:den>
                        </m:f>
                      </m:oMath>
                    </m:oMathPara>
                  </a14:m>
                  <a:endParaRPr lang="en-US" altLang="ko-KR" b="0" i="1" dirty="0">
                    <a:latin typeface="Cambria Math" panose="02040503050406030204" pitchFamily="18" charset="0"/>
                  </a:endParaRPr>
                </a:p>
              </p:txBody>
            </p:sp>
          </mc:Choice>
          <mc:Fallback xmlns="">
            <p:sp>
              <p:nvSpPr>
                <p:cNvPr id="4" name="TextBox 3">
                  <a:extLst>
                    <a:ext uri="{FF2B5EF4-FFF2-40B4-BE49-F238E27FC236}">
                      <a16:creationId xmlns:a16="http://schemas.microsoft.com/office/drawing/2014/main" id="{8BACDD81-26E5-402B-8CC6-05828D48BB0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5243039" y="5505740"/>
                  <a:ext cx="1873911" cy="518604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37B5943B-39BE-D2C1-1CBF-612404E64BD2}"/>
                </a:ext>
              </a:extLst>
            </p:cNvPr>
            <p:cNvSpPr txBox="1"/>
            <p:nvPr/>
          </p:nvSpPr>
          <p:spPr>
            <a:xfrm>
              <a:off x="5664468" y="5197963"/>
              <a:ext cx="1031051" cy="30777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400" dirty="0">
                  <a:latin typeface="+mn-ea"/>
                </a:rPr>
                <a:t>마스크 </a:t>
              </a:r>
              <a:r>
                <a:rPr lang="en-US" altLang="ko-KR" sz="1400" dirty="0" err="1">
                  <a:latin typeface="+mn-ea"/>
                </a:rPr>
                <a:t>IoU</a:t>
              </a:r>
              <a:endParaRPr lang="ko-KR" altLang="en-US" sz="1400" dirty="0">
                <a:latin typeface="+mn-ea"/>
              </a:endParaRPr>
            </a:p>
          </p:txBody>
        </p:sp>
      </p:grp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951072E-AA5E-6AFF-99AC-0DC2F2712C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174619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50554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모델평가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 평가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10839827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모델 평가 시 마스크 영역을 사용하므로 이진 마스크로 변경한 다음 </a:t>
            </a:r>
            <a:r>
              <a:rPr lang="en-US" altLang="ko-KR" sz="1400" dirty="0" err="1">
                <a:latin typeface="+mn-ea"/>
              </a:rPr>
              <a:t>maskUtils.encode</a:t>
            </a:r>
            <a:r>
              <a:rPr lang="en-US" altLang="ko-KR" sz="1400" dirty="0">
                <a:latin typeface="+mn-ea"/>
              </a:rPr>
              <a:t> API</a:t>
            </a:r>
            <a:r>
              <a:rPr lang="ko-KR" altLang="en-US" sz="1400" dirty="0">
                <a:latin typeface="+mn-ea"/>
              </a:rPr>
              <a:t>로 </a:t>
            </a:r>
            <a:r>
              <a:rPr lang="en-US" altLang="ko-KR" sz="1400" dirty="0">
                <a:latin typeface="+mn-ea"/>
              </a:rPr>
              <a:t>RIE </a:t>
            </a:r>
            <a:r>
              <a:rPr lang="ko-KR" altLang="en-US" sz="1400" dirty="0">
                <a:latin typeface="+mn-ea"/>
              </a:rPr>
              <a:t>형태식의 데이터로 인코딩함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인코딩 된 정보와 모델 추출 결과를 </a:t>
            </a:r>
            <a:r>
              <a:rPr lang="ko-KR" altLang="en-US" sz="1400" dirty="0" err="1">
                <a:latin typeface="+mn-ea"/>
              </a:rPr>
              <a:t>딕셔너리로</a:t>
            </a:r>
            <a:r>
              <a:rPr lang="ko-KR" altLang="en-US" sz="1400" dirty="0">
                <a:latin typeface="+mn-ea"/>
              </a:rPr>
              <a:t> 매핑함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값을  </a:t>
            </a:r>
            <a:r>
              <a:rPr lang="en-US" altLang="ko-KR" sz="1400" dirty="0" err="1">
                <a:latin typeface="+mn-ea"/>
              </a:rPr>
              <a:t>COCOeval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클래스에 전달해 모델을 평가하고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세그멘테이션</a:t>
            </a:r>
            <a:r>
              <a:rPr lang="ko-KR" altLang="en-US" sz="1400" dirty="0">
                <a:latin typeface="+mn-ea"/>
              </a:rPr>
              <a:t> 마스크의  </a:t>
            </a:r>
            <a:r>
              <a:rPr lang="en-US" altLang="ko-KR" sz="1400" dirty="0" err="1">
                <a:latin typeface="+mn-ea"/>
              </a:rPr>
              <a:t>IoU</a:t>
            </a:r>
            <a:r>
              <a:rPr lang="ko-KR" altLang="en-US" sz="1400" dirty="0">
                <a:latin typeface="+mn-ea"/>
              </a:rPr>
              <a:t>를 평가하므로 </a:t>
            </a:r>
            <a:r>
              <a:rPr lang="en-US" altLang="ko-KR" sz="1400" dirty="0" err="1">
                <a:latin typeface="+mn-ea"/>
              </a:rPr>
              <a:t>iouType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매개변수에 </a:t>
            </a:r>
            <a:r>
              <a:rPr lang="en-US" altLang="ko-KR" sz="1400" dirty="0" err="1">
                <a:latin typeface="+mn-ea"/>
              </a:rPr>
              <a:t>segm</a:t>
            </a:r>
            <a:r>
              <a:rPr lang="ko-KR" altLang="en-US" sz="1400" dirty="0">
                <a:latin typeface="+mn-ea"/>
              </a:rPr>
              <a:t>을 입력함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첫 번째 출력 결과는 </a:t>
            </a:r>
            <a:r>
              <a:rPr lang="en-US" altLang="ko-KR" sz="1400" dirty="0">
                <a:latin typeface="+mn-ea"/>
              </a:rPr>
              <a:t>0.571</a:t>
            </a:r>
            <a:r>
              <a:rPr lang="ko-KR" altLang="en-US" sz="1400" dirty="0">
                <a:latin typeface="+mn-ea"/>
              </a:rPr>
              <a:t>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중간 이상의 성능을 보인다고 평가할 수 있음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884F2F-7FE0-8969-1578-D7B08864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288" y="3864099"/>
            <a:ext cx="3726329" cy="14011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CD962DE-4942-E4F1-4A04-F3705D93AF4A}"/>
              </a:ext>
            </a:extLst>
          </p:cNvPr>
          <p:cNvSpPr/>
          <p:nvPr/>
        </p:nvSpPr>
        <p:spPr>
          <a:xfrm>
            <a:off x="5549288" y="2929923"/>
            <a:ext cx="3726329" cy="8068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coco_gt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test_dataloader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.coco</a:t>
            </a:r>
            <a:endParaRPr lang="en-US" altLang="ko-KR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coco_dt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coco_gt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.loadRes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coco_detections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coco_evaluator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COCOeval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coco_gt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coco_dt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iouType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segm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coco_evaluator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evaluate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coco_evaluator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accumulate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coco_evaluator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summarize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F42726-7F2B-638F-062A-59A2C8A6277A}"/>
              </a:ext>
            </a:extLst>
          </p:cNvPr>
          <p:cNvSpPr/>
          <p:nvPr/>
        </p:nvSpPr>
        <p:spPr>
          <a:xfrm>
            <a:off x="914942" y="2923600"/>
            <a:ext cx="4471092" cy="32401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no_grad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images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targets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CDCAA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test_dataloader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dirty="0">
                <a:solidFill>
                  <a:schemeClr val="bg1"/>
                </a:solidFill>
                <a:latin typeface="Consolas" panose="020B0609020204030204" pitchFamily="49" charset="0"/>
              </a:rPr>
              <a:t>        ...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targets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800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...</a:t>
            </a:r>
          </a:p>
          <a:p>
            <a:endParaRPr lang="en-US" altLang="ko-KR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"masks"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].squeeze(</a:t>
            </a:r>
            <a:r>
              <a:rPr lang="en-US" altLang="ko-KR" sz="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data.cpu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instance_id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segmentation_mask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instance_id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segmentation_mask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endParaRPr lang="en-US" altLang="ko-KR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.astype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uint8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binary_mask_encoded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maskUtils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encode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asfortranarray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prediction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category_id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instance_id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bbox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 [</a:t>
            </a:r>
            <a:r>
              <a:rPr lang="en-US" altLang="ko-KR" sz="800" dirty="0">
                <a:solidFill>
                  <a:srgbClr val="DCDCAA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coord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coord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instance_id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]],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"score"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instance_id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"segmentation"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binary_mask_encoded</a:t>
            </a:r>
            <a:endParaRPr lang="en-US" altLang="ko-KR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coco_detections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prediction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132DD89-5CEC-5258-C42D-D1EA740E52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6858753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150554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모델평가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184377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+mj-ea"/>
                <a:ea typeface="+mj-ea"/>
              </a:rPr>
              <a:t>모델 평가</a:t>
            </a:r>
            <a:endParaRPr lang="en-US" altLang="ko-KR" sz="3200" dirty="0">
              <a:latin typeface="+mj-ea"/>
              <a:ea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10839827" cy="13538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모델 평가 시 마스크 영역을 사용하므로 이진 마스크로 변경한 다음 </a:t>
            </a:r>
            <a:r>
              <a:rPr lang="en-US" altLang="ko-KR" sz="1400" dirty="0" err="1">
                <a:latin typeface="+mn-ea"/>
              </a:rPr>
              <a:t>maskUtils.encode</a:t>
            </a:r>
            <a:r>
              <a:rPr lang="en-US" altLang="ko-KR" sz="1400" dirty="0">
                <a:latin typeface="+mn-ea"/>
              </a:rPr>
              <a:t> API</a:t>
            </a:r>
            <a:r>
              <a:rPr lang="ko-KR" altLang="en-US" sz="1400" dirty="0">
                <a:latin typeface="+mn-ea"/>
              </a:rPr>
              <a:t>로 </a:t>
            </a:r>
            <a:r>
              <a:rPr lang="en-US" altLang="ko-KR" sz="1400" dirty="0">
                <a:latin typeface="+mn-ea"/>
              </a:rPr>
              <a:t>RIE </a:t>
            </a:r>
            <a:r>
              <a:rPr lang="ko-KR" altLang="en-US" sz="1400" dirty="0">
                <a:latin typeface="+mn-ea"/>
              </a:rPr>
              <a:t>형태식의 데이터로 인코딩함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인코딩 된 정보와 모델 추출 결과를 </a:t>
            </a:r>
            <a:r>
              <a:rPr lang="ko-KR" altLang="en-US" sz="1400" dirty="0" err="1">
                <a:latin typeface="+mn-ea"/>
              </a:rPr>
              <a:t>딕셔너리로</a:t>
            </a:r>
            <a:r>
              <a:rPr lang="ko-KR" altLang="en-US" sz="1400" dirty="0">
                <a:latin typeface="+mn-ea"/>
              </a:rPr>
              <a:t> 매핑함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값을  </a:t>
            </a:r>
            <a:r>
              <a:rPr lang="en-US" altLang="ko-KR" sz="1400" dirty="0" err="1">
                <a:latin typeface="+mn-ea"/>
              </a:rPr>
              <a:t>COCOeval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클래스에 전달해 모델을 평가하고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 err="1">
                <a:latin typeface="+mn-ea"/>
              </a:rPr>
              <a:t>세그멘테이션</a:t>
            </a:r>
            <a:r>
              <a:rPr lang="ko-KR" altLang="en-US" sz="1400" dirty="0">
                <a:latin typeface="+mn-ea"/>
              </a:rPr>
              <a:t> 마스크의  </a:t>
            </a:r>
            <a:r>
              <a:rPr lang="en-US" altLang="ko-KR" sz="1400" dirty="0" err="1">
                <a:latin typeface="+mn-ea"/>
              </a:rPr>
              <a:t>IoU</a:t>
            </a:r>
            <a:r>
              <a:rPr lang="ko-KR" altLang="en-US" sz="1400" dirty="0">
                <a:latin typeface="+mn-ea"/>
              </a:rPr>
              <a:t>를 평가하므로 </a:t>
            </a:r>
            <a:r>
              <a:rPr lang="en-US" altLang="ko-KR" sz="1400" dirty="0" err="1">
                <a:latin typeface="+mn-ea"/>
              </a:rPr>
              <a:t>iouType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매개변수에 </a:t>
            </a:r>
            <a:r>
              <a:rPr lang="en-US" altLang="ko-KR" sz="1400" dirty="0" err="1">
                <a:latin typeface="+mn-ea"/>
              </a:rPr>
              <a:t>segm</a:t>
            </a:r>
            <a:r>
              <a:rPr lang="ko-KR" altLang="en-US" sz="1400" dirty="0">
                <a:latin typeface="+mn-ea"/>
              </a:rPr>
              <a:t>을 입력함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첫 번째 출력 결과는 </a:t>
            </a:r>
            <a:r>
              <a:rPr lang="en-US" altLang="ko-KR" sz="1400" dirty="0">
                <a:latin typeface="+mn-ea"/>
              </a:rPr>
              <a:t>0.571</a:t>
            </a:r>
            <a:r>
              <a:rPr lang="ko-KR" altLang="en-US" sz="1400" dirty="0">
                <a:latin typeface="+mn-ea"/>
              </a:rPr>
              <a:t>로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중간 이상의 성능을 보인다고 평가할 수 있음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4B884F2F-7FE0-8969-1578-D7B0886432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9288" y="3864099"/>
            <a:ext cx="3726329" cy="1401148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BCD962DE-4942-E4F1-4A04-F3705D93AF4A}"/>
              </a:ext>
            </a:extLst>
          </p:cNvPr>
          <p:cNvSpPr/>
          <p:nvPr/>
        </p:nvSpPr>
        <p:spPr>
          <a:xfrm>
            <a:off x="5549288" y="2929923"/>
            <a:ext cx="3726329" cy="806885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coco_gt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test_dataloader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dataset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.coco</a:t>
            </a:r>
            <a:endParaRPr lang="en-US" altLang="ko-KR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coco_dt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coco_gt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.loadRes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coco_detections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coco_evaluator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COCOeval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coco_gt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coco_dt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iouType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segm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coco_evaluator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evaluate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coco_evaluator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accumulate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coco_evaluator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summarize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  <a:endParaRPr lang="en-US" altLang="ko-KR" sz="800" b="0" dirty="0">
              <a:solidFill>
                <a:srgbClr val="CCCCCC"/>
              </a:solidFill>
              <a:effectLst/>
              <a:latin typeface="Consolas" panose="020B0609020204030204" pitchFamily="49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E9F42726-7F2B-638F-062A-59A2C8A6277A}"/>
              </a:ext>
            </a:extLst>
          </p:cNvPr>
          <p:cNvSpPr/>
          <p:nvPr/>
        </p:nvSpPr>
        <p:spPr>
          <a:xfrm>
            <a:off x="914942" y="2923600"/>
            <a:ext cx="4471092" cy="324018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with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torch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no_grad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():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   ...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images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targets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CDCAA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test_dataloader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</a:t>
            </a:r>
          </a:p>
          <a:p>
            <a:r>
              <a:rPr lang="en-US" altLang="ko-KR" sz="800" dirty="0">
                <a:solidFill>
                  <a:schemeClr val="bg1"/>
                </a:solidFill>
                <a:latin typeface="Consolas" panose="020B0609020204030204" pitchFamily="49" charset="0"/>
              </a:rPr>
              <a:t>        ...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targets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800" dirty="0">
                <a:solidFill>
                  <a:schemeClr val="bg1"/>
                </a:solidFill>
                <a:latin typeface="Consolas" panose="020B0609020204030204" pitchFamily="49" charset="0"/>
              </a:rPr>
              <a:t>            ...</a:t>
            </a:r>
          </a:p>
          <a:p>
            <a:endParaRPr lang="en-US" altLang="ko-KR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outputs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][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"masks"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].squeeze(</a:t>
            </a:r>
            <a:r>
              <a:rPr lang="en-US" altLang="ko-KR" sz="800" dirty="0">
                <a:solidFill>
                  <a:srgbClr val="B5CEA8"/>
                </a:solidFill>
                <a:latin typeface="Consolas" panose="020B0609020204030204" pitchFamily="49" charset="0"/>
              </a:rPr>
              <a:t>1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).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data.cpu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().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numpy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()</a:t>
            </a:r>
          </a:p>
          <a:p>
            <a:b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</a:b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instance_id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range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len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)):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segmentation_mask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masks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instance_id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segmentation_mask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&gt;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B5CEA8"/>
                </a:solidFill>
                <a:latin typeface="Consolas" panose="020B0609020204030204" pitchFamily="49" charset="0"/>
              </a:rPr>
              <a:t>0.5</a:t>
            </a:r>
            <a:endParaRPr lang="en-US" altLang="ko-KR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.astype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uint8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binary_mask_encoded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maskUtils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encode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 err="1">
                <a:solidFill>
                  <a:srgbClr val="4EC9B0"/>
                </a:solidFill>
                <a:latin typeface="Consolas" panose="020B0609020204030204" pitchFamily="49" charset="0"/>
              </a:rPr>
              <a:t>np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asfortranarray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  <a:p>
            <a:endParaRPr lang="en-US" altLang="ko-KR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prediction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D4D4D4"/>
                </a:solidFill>
                <a:latin typeface="Consolas" panose="020B0609020204030204" pitchFamily="49" charset="0"/>
              </a:rPr>
              <a:t>=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{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image_id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),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category_id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int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labels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instance_id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 err="1">
                <a:solidFill>
                  <a:srgbClr val="CE9178"/>
                </a:solidFill>
                <a:latin typeface="Consolas" panose="020B0609020204030204" pitchFamily="49" charset="0"/>
              </a:rPr>
              <a:t>bbox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 [</a:t>
            </a:r>
            <a:r>
              <a:rPr lang="en-US" altLang="ko-KR" sz="800" dirty="0">
                <a:solidFill>
                  <a:srgbClr val="DCDCAA"/>
                </a:solidFill>
                <a:latin typeface="Consolas" panose="020B0609020204030204" pitchFamily="49" charset="0"/>
              </a:rPr>
              <a:t>round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coord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, </a:t>
            </a:r>
            <a:r>
              <a:rPr lang="en-US" altLang="ko-KR" sz="800" dirty="0">
                <a:solidFill>
                  <a:srgbClr val="B5CEA8"/>
                </a:solidFill>
                <a:latin typeface="Consolas" panose="020B0609020204030204" pitchFamily="49" charset="0"/>
              </a:rPr>
              <a:t>2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for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coord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C586C0"/>
                </a:solidFill>
                <a:latin typeface="Consolas" panose="020B0609020204030204" pitchFamily="49" charset="0"/>
              </a:rPr>
              <a:t>in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 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boxes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instance_id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]],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"score"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dirty="0">
                <a:solidFill>
                  <a:srgbClr val="4EC9B0"/>
                </a:solidFill>
                <a:latin typeface="Consolas" panose="020B0609020204030204" pitchFamily="49" charset="0"/>
              </a:rPr>
              <a:t>float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scores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[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instance_id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]),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    </a:t>
            </a:r>
            <a:r>
              <a:rPr lang="en-US" altLang="ko-KR" sz="800" dirty="0">
                <a:solidFill>
                  <a:srgbClr val="CE9178"/>
                </a:solidFill>
                <a:latin typeface="Consolas" panose="020B0609020204030204" pitchFamily="49" charset="0"/>
              </a:rPr>
              <a:t>"segmentation"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: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binary_mask_encoded</a:t>
            </a:r>
            <a:endParaRPr lang="en-US" altLang="ko-KR" sz="800" dirty="0">
              <a:solidFill>
                <a:srgbClr val="CCCCCC"/>
              </a:solidFill>
              <a:latin typeface="Consolas" panose="020B0609020204030204" pitchFamily="49" charset="0"/>
            </a:endParaRP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}</a:t>
            </a:r>
          </a:p>
          <a:p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                </a:t>
            </a:r>
            <a:r>
              <a:rPr lang="en-US" altLang="ko-KR" sz="800" dirty="0" err="1">
                <a:solidFill>
                  <a:srgbClr val="9CDCFE"/>
                </a:solidFill>
                <a:latin typeface="Consolas" panose="020B0609020204030204" pitchFamily="49" charset="0"/>
              </a:rPr>
              <a:t>coco_detections</a:t>
            </a:r>
            <a:r>
              <a:rPr lang="en-US" altLang="ko-KR" sz="800" dirty="0" err="1">
                <a:solidFill>
                  <a:srgbClr val="CCCCCC"/>
                </a:solidFill>
                <a:latin typeface="Consolas" panose="020B0609020204030204" pitchFamily="49" charset="0"/>
              </a:rPr>
              <a:t>.</a:t>
            </a:r>
            <a:r>
              <a:rPr lang="en-US" altLang="ko-KR" sz="800" dirty="0" err="1">
                <a:solidFill>
                  <a:srgbClr val="DCDCAA"/>
                </a:solidFill>
                <a:latin typeface="Consolas" panose="020B0609020204030204" pitchFamily="49" charset="0"/>
              </a:rPr>
              <a:t>append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(</a:t>
            </a:r>
            <a:r>
              <a:rPr lang="en-US" altLang="ko-KR" sz="800" dirty="0">
                <a:solidFill>
                  <a:srgbClr val="9CDCFE"/>
                </a:solidFill>
                <a:latin typeface="Consolas" panose="020B0609020204030204" pitchFamily="49" charset="0"/>
              </a:rPr>
              <a:t>prediction</a:t>
            </a:r>
            <a:r>
              <a:rPr lang="en-US" altLang="ko-KR" sz="800" dirty="0">
                <a:solidFill>
                  <a:srgbClr val="CCCCCC"/>
                </a:solidFill>
                <a:latin typeface="Consolas" panose="020B0609020204030204" pitchFamily="49" charset="0"/>
              </a:rPr>
              <a:t>)</a:t>
            </a: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C379940-B1BA-71B6-A0FE-9F50846D8A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2277260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15480652-B555-12BB-A41E-52BB68F31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23603" y="1359228"/>
            <a:ext cx="9144793" cy="4139543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0353860-27FB-5382-6926-0011A7EB08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24374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F30ED5-661C-E51B-912B-05F17601479D}"/>
              </a:ext>
            </a:extLst>
          </p:cNvPr>
          <p:cNvSpPr txBox="1"/>
          <p:nvPr/>
        </p:nvSpPr>
        <p:spPr>
          <a:xfrm>
            <a:off x="192228" y="100159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진행사항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FE0886A-A6E5-DC59-EC7C-A50AE5A90EEE}"/>
              </a:ext>
            </a:extLst>
          </p:cNvPr>
          <p:cNvSpPr txBox="1"/>
          <p:nvPr/>
        </p:nvSpPr>
        <p:spPr>
          <a:xfrm>
            <a:off x="231420" y="899595"/>
            <a:ext cx="163057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환경 설정 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B16E37B-212C-612A-60A8-ABB4FF622424}"/>
              </a:ext>
            </a:extLst>
          </p:cNvPr>
          <p:cNvSpPr txBox="1"/>
          <p:nvPr/>
        </p:nvSpPr>
        <p:spPr>
          <a:xfrm>
            <a:off x="522860" y="1422952"/>
            <a:ext cx="478207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Ultralytics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YOLOv8 </a:t>
            </a:r>
            <a:r>
              <a:rPr lang="en-US" altLang="ko-KR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Conda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가상환경을 설정함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Roboflow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전선 데이터를 이용해 실습을 진행함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C5951A5-3DD0-15E6-6849-A421655A53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971" y="4343414"/>
            <a:ext cx="10625559" cy="16069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2C1E842D-F4A3-CB26-6978-43C9052012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4971" y="2414145"/>
            <a:ext cx="6515100" cy="1733550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D59BEDD5-D411-2632-5AE7-47DFD0BD9F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461878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2012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Mask R-CNN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Mask R-CNN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173252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R-CNN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이미지 인식 및 객체 검출 작업에 사용됨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기존 </a:t>
            </a: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은 객체의 모양을 파악하기 어려움이 있었으나</a:t>
            </a:r>
            <a:r>
              <a:rPr lang="en-US" altLang="ko-KR" sz="1400" dirty="0">
                <a:latin typeface="+mn-ea"/>
              </a:rPr>
              <a:t>, Mask R-CNN </a:t>
            </a:r>
            <a:r>
              <a:rPr lang="ko-KR" altLang="en-US" sz="1400" dirty="0">
                <a:latin typeface="+mn-ea"/>
              </a:rPr>
              <a:t>은 관심영역 </a:t>
            </a:r>
            <a:r>
              <a:rPr lang="ko-KR" altLang="en-US" sz="1400" dirty="0" err="1">
                <a:latin typeface="+mn-ea"/>
              </a:rPr>
              <a:t>풀링</a:t>
            </a:r>
            <a:r>
              <a:rPr lang="ko-KR" altLang="en-US" sz="1400" dirty="0">
                <a:latin typeface="+mn-ea"/>
              </a:rPr>
              <a:t> 대신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관심 영역 정렬 </a:t>
            </a:r>
            <a:r>
              <a:rPr lang="ko-KR" altLang="en-US" sz="1400" dirty="0">
                <a:latin typeface="+mn-ea"/>
              </a:rPr>
              <a:t>이라는 방법을 사용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 R-CNN</a:t>
            </a:r>
            <a:r>
              <a:rPr lang="ko-KR" altLang="en-US" sz="1400" dirty="0">
                <a:latin typeface="+mn-ea"/>
              </a:rPr>
              <a:t>은 마스크 영역을 추가해 각 객체에 대한 </a:t>
            </a:r>
            <a:r>
              <a:rPr lang="ko-KR" altLang="en-US" sz="1400" dirty="0" err="1">
                <a:latin typeface="+mn-ea"/>
              </a:rPr>
              <a:t>세그멘테이션</a:t>
            </a:r>
            <a:r>
              <a:rPr lang="ko-KR" altLang="en-US" sz="1400" dirty="0">
                <a:latin typeface="+mn-ea"/>
              </a:rPr>
              <a:t> 마스크를 예측할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객체 인스턴스 단위로 분할하여 검출 할 수 있는 기능을 제공하므로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이미지 내에 여러 객체가 존재할 때 한 번에 모든 객체의 위치와 모양을 검출할 수 있음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 R-CNN </a:t>
            </a:r>
            <a:r>
              <a:rPr lang="ko-KR" altLang="en-US" sz="1400" dirty="0">
                <a:latin typeface="+mn-ea"/>
              </a:rPr>
              <a:t>특징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피라미드 네트워크</a:t>
            </a:r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,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영역 제안 네트워크</a:t>
            </a:r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관심 영역 정렬</a:t>
            </a:r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분류 및 분할</a:t>
            </a:r>
            <a:r>
              <a:rPr lang="ko-KR" altLang="en-US" sz="1400" dirty="0">
                <a:latin typeface="+mn-ea"/>
              </a:rPr>
              <a:t>로 수행함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6BBFCD1-9010-3D11-5CD6-6078C76A7526}"/>
              </a:ext>
            </a:extLst>
          </p:cNvPr>
          <p:cNvGrpSpPr/>
          <p:nvPr/>
        </p:nvGrpSpPr>
        <p:grpSpPr>
          <a:xfrm>
            <a:off x="3083571" y="3413858"/>
            <a:ext cx="6024858" cy="3079017"/>
            <a:chOff x="3083571" y="3413858"/>
            <a:chExt cx="6024858" cy="3079017"/>
          </a:xfrm>
        </p:grpSpPr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D6AE9836-28CF-3E16-EEE2-1147B4DE690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083571" y="3640681"/>
              <a:ext cx="6024858" cy="2852194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41E12F5A-6C2C-7FCA-4900-B6564DF6EC71}"/>
                </a:ext>
              </a:extLst>
            </p:cNvPr>
            <p:cNvSpPr txBox="1"/>
            <p:nvPr/>
          </p:nvSpPr>
          <p:spPr>
            <a:xfrm>
              <a:off x="5361664" y="3413858"/>
              <a:ext cx="1468672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200" dirty="0"/>
                <a:t>Mask R_CNN</a:t>
              </a:r>
              <a:r>
                <a:rPr lang="ko-KR" altLang="en-US" sz="1200" dirty="0"/>
                <a:t>의 구조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711B8E2-5621-D54F-6847-38D95B3BF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903103318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F30ED5-661C-E51B-912B-05F17601479D}"/>
              </a:ext>
            </a:extLst>
          </p:cNvPr>
          <p:cNvSpPr txBox="1"/>
          <p:nvPr/>
        </p:nvSpPr>
        <p:spPr>
          <a:xfrm>
            <a:off x="192228" y="100159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진행사항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38C469-DD44-E456-90BF-EE9C823852D3}"/>
              </a:ext>
            </a:extLst>
          </p:cNvPr>
          <p:cNvSpPr txBox="1"/>
          <p:nvPr/>
        </p:nvSpPr>
        <p:spPr>
          <a:xfrm>
            <a:off x="231420" y="899595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수집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D294A6D7-5F02-F198-368C-08D003329F37}"/>
              </a:ext>
            </a:extLst>
          </p:cNvPr>
          <p:cNvSpPr txBox="1"/>
          <p:nvPr/>
        </p:nvSpPr>
        <p:spPr>
          <a:xfrm>
            <a:off x="522860" y="1422952"/>
            <a:ext cx="6789038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Kaggle, </a:t>
            </a:r>
            <a:r>
              <a:rPr lang="en-US" altLang="ko-KR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Roboflow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를 통해 전선 데이터를 수집함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수집 데이터 양이 매우 적으므로 성능 개선을 위해 데이터 증강을 하고자 함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CA8A4A5-B0E2-0A9A-F14E-EE7F22C47C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2408" y="2273827"/>
            <a:ext cx="5619337" cy="2951617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58C80470-BC39-B820-6B34-36AACB9380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2408" y="5267328"/>
            <a:ext cx="6368199" cy="1161316"/>
          </a:xfrm>
          <a:prstGeom prst="rect">
            <a:avLst/>
          </a:prstGeom>
          <a:ln>
            <a:solidFill>
              <a:schemeClr val="bg1">
                <a:lumMod val="75000"/>
              </a:schemeClr>
            </a:solidFill>
          </a:ln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8D9D2E48-7A7D-391B-2834-F597089828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0229100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F30ED5-661C-E51B-912B-05F17601479D}"/>
              </a:ext>
            </a:extLst>
          </p:cNvPr>
          <p:cNvSpPr txBox="1"/>
          <p:nvPr/>
        </p:nvSpPr>
        <p:spPr>
          <a:xfrm>
            <a:off x="192228" y="100159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진행사항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477E362-00B4-9110-4DC4-A791A309BA48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출력 결과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6E0FD93-B681-6408-1E07-11ACE4392351}"/>
              </a:ext>
            </a:extLst>
          </p:cNvPr>
          <p:cNvSpPr txBox="1"/>
          <p:nvPr/>
        </p:nvSpPr>
        <p:spPr>
          <a:xfrm>
            <a:off x="522860" y="1422952"/>
            <a:ext cx="7223452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수집된 데이터는 이미지 해상도가 좋지 않고</a:t>
            </a: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, 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데이터 라벨링이 제대로 되지 않음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F04B4BCF-10BE-756E-7678-B595D2370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15449" y="1950481"/>
            <a:ext cx="4410664" cy="441066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416D85C-C0E9-66F8-147A-205F1EA5CA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47281" y="1950481"/>
            <a:ext cx="4410664" cy="4410664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A289B623-3132-840C-2DBD-0AD8095ECF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42766365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BF30ED5-661C-E51B-912B-05F17601479D}"/>
              </a:ext>
            </a:extLst>
          </p:cNvPr>
          <p:cNvSpPr txBox="1"/>
          <p:nvPr/>
        </p:nvSpPr>
        <p:spPr>
          <a:xfrm>
            <a:off x="192228" y="100159"/>
            <a:ext cx="34018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32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프로젝트 진행사항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A972324-038A-9E62-FD35-88B531D536B2}"/>
              </a:ext>
            </a:extLst>
          </p:cNvPr>
          <p:cNvSpPr txBox="1"/>
          <p:nvPr/>
        </p:nvSpPr>
        <p:spPr>
          <a:xfrm>
            <a:off x="231420" y="899595"/>
            <a:ext cx="20553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데이터 </a:t>
            </a:r>
            <a:r>
              <a:rPr lang="ko-KR" altLang="en-US" sz="2000" dirty="0" err="1">
                <a:latin typeface="나눔스퀘어 네오 Bold" panose="00000800000000000000" pitchFamily="2" charset="-127"/>
                <a:ea typeface="나눔스퀘어 네오 Bold" panose="00000800000000000000" pitchFamily="2" charset="-127"/>
              </a:rPr>
              <a:t>라벨링</a:t>
            </a:r>
            <a:endParaRPr lang="ko-KR" altLang="en-US" sz="2000" dirty="0">
              <a:latin typeface="나눔스퀘어 네오 Bold" panose="00000800000000000000" pitchFamily="2" charset="-127"/>
              <a:ea typeface="나눔스퀘어 네오 Bold" panose="00000800000000000000" pitchFamily="2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C3B67-A505-7C31-30B2-394E3791D869}"/>
              </a:ext>
            </a:extLst>
          </p:cNvPr>
          <p:cNvSpPr txBox="1"/>
          <p:nvPr/>
        </p:nvSpPr>
        <p:spPr>
          <a:xfrm>
            <a:off x="522860" y="1422952"/>
            <a:ext cx="6107762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YOLOv8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학습을 위해 원천 데이터에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라벨링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하는 작업이 필요함</a:t>
            </a:r>
            <a:endParaRPr lang="en-US" altLang="ko-KR" sz="1600" dirty="0">
              <a:latin typeface="나눔스퀘어 네오 Regular" panose="00000500000000000000" pitchFamily="2" charset="-127"/>
              <a:ea typeface="나눔스퀘어 네오 Regular" panose="00000500000000000000" pitchFamily="2" charset="-127"/>
            </a:endParaRP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폴리곤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기법을 사용하여 전선 데이터를 </a:t>
            </a:r>
            <a:r>
              <a:rPr lang="ko-KR" altLang="en-US" sz="1600" dirty="0" err="1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라벨링</a:t>
            </a:r>
            <a:r>
              <a:rPr lang="ko-KR" altLang="en-US" sz="1600" dirty="0">
                <a:latin typeface="나눔스퀘어 네오 Regular" panose="00000500000000000000" pitchFamily="2" charset="-127"/>
                <a:ea typeface="나눔스퀘어 네오 Regular" panose="00000500000000000000" pitchFamily="2" charset="-127"/>
              </a:rPr>
              <a:t> 하는 연습을 진행함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C788FF26-18B1-FB9E-3356-152D8E87E225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739"/>
          <a:stretch/>
        </p:blipFill>
        <p:spPr>
          <a:xfrm>
            <a:off x="906968" y="2310984"/>
            <a:ext cx="4751002" cy="2617902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AC78A4DC-8C6B-1FAC-DC68-D8909DD31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30622" y="2310984"/>
            <a:ext cx="4751003" cy="2629953"/>
          </a:xfrm>
          <a:prstGeom prst="rect">
            <a:avLst/>
          </a:prstGeom>
        </p:spPr>
      </p:pic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D1D87544-8649-DCEA-00FE-20A5F84F4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1478145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tx2"/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tx2"/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09251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특징 피라미드 네트워크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Mask R-CNN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234166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특징 피라미드 네트워크</a:t>
            </a:r>
            <a:r>
              <a:rPr lang="en-US" altLang="ko-KR" sz="1400" dirty="0">
                <a:latin typeface="+mn-ea"/>
              </a:rPr>
              <a:t>(Feature Pyramid Network)</a:t>
            </a:r>
            <a:r>
              <a:rPr lang="ko-KR" altLang="en-US" sz="1400" dirty="0">
                <a:latin typeface="+mn-ea"/>
              </a:rPr>
              <a:t>는 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다양한 비율의 객체를 탐지하기 위해 특징 </a:t>
            </a:r>
            <a:r>
              <a:rPr lang="ko-KR" altLang="en-US" sz="1400" dirty="0" err="1">
                <a:solidFill>
                  <a:schemeClr val="accent1"/>
                </a:solidFill>
                <a:latin typeface="+mn-ea"/>
              </a:rPr>
              <a:t>맵을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여러 레벨로 구성하는 방법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분류 모델은 입력 이미지를 여러 계층에 걸쳐 점점 다운 샘플링 하면서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생성하며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이때 상위 계층으로 갈수록 수용 영역이 커지고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크기가 줄어듦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따라서 최상위계층에서 얻은 특징 </a:t>
            </a:r>
            <a:r>
              <a:rPr lang="ko-KR" altLang="en-US" sz="1400" dirty="0" err="1">
                <a:latin typeface="+mn-ea"/>
              </a:rPr>
              <a:t>맵은</a:t>
            </a:r>
            <a:r>
              <a:rPr lang="ko-KR" altLang="en-US" sz="1400" dirty="0">
                <a:latin typeface="+mn-ea"/>
              </a:rPr>
              <a:t> 고수준의 의미론적 정보를 가지지만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공간적인 정보는 손실되고 해상도가 낮아짐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문제를  해결하기 위해 특징 피라미드를 구성하여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하향식 경로</a:t>
            </a:r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(Top-down pathway)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와 상향식</a:t>
            </a:r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(Bottom-up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</a:t>
            </a:r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pathway)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를 결합해 </a:t>
            </a:r>
            <a:br>
              <a:rPr lang="en-US" altLang="ko-KR" sz="1400" dirty="0">
                <a:solidFill>
                  <a:schemeClr val="accent1"/>
                </a:solidFill>
                <a:latin typeface="+mn-ea"/>
              </a:rPr>
            </a:b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각 스테이지의 특징 </a:t>
            </a:r>
            <a:r>
              <a:rPr lang="ko-KR" altLang="en-US" sz="1400" dirty="0" err="1">
                <a:solidFill>
                  <a:schemeClr val="accent1"/>
                </a:solidFill>
                <a:latin typeface="+mn-ea"/>
              </a:rPr>
              <a:t>맵이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공간적인 정보와 의미론 적인 정보를 가질 수 있게 함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101" name="그림 100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47619245-3545-B90C-EFAE-2F7DD9AE559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81" y="3428159"/>
            <a:ext cx="5144160" cy="306471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4F2C54AE-D4D0-20C9-15DA-EEAC057CBE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0634304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309251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특징 피라미드 네트워크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Mask R-CNN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9334607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하향식 경로는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입력 이미지를 </a:t>
            </a:r>
            <a:r>
              <a:rPr lang="ko-KR" altLang="en-US" sz="1400" dirty="0" err="1">
                <a:solidFill>
                  <a:schemeClr val="accent1"/>
                </a:solidFill>
                <a:latin typeface="+mn-ea"/>
              </a:rPr>
              <a:t>다운샘플링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하면서 특징 </a:t>
            </a:r>
            <a:r>
              <a:rPr lang="ko-KR" altLang="en-US" sz="1400" dirty="0" err="1">
                <a:solidFill>
                  <a:schemeClr val="accent1"/>
                </a:solidFill>
                <a:latin typeface="+mn-ea"/>
              </a:rPr>
              <a:t>맵을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생성하는 과정</a:t>
            </a:r>
            <a:r>
              <a:rPr lang="ko-KR" altLang="en-US" sz="1400" dirty="0">
                <a:latin typeface="+mn-ea"/>
              </a:rPr>
              <a:t>으로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순전파를 진행하면서 마지막 계층을 포함한 여러 계층에서 특징 </a:t>
            </a:r>
            <a:r>
              <a:rPr lang="ko-KR" altLang="en-US" sz="1400" dirty="0" err="1">
                <a:solidFill>
                  <a:schemeClr val="accent1"/>
                </a:solidFill>
                <a:latin typeface="+mn-ea"/>
              </a:rPr>
              <a:t>맵을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추출하는 방법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상향식 경로는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순전파를 통해 생성된 특징 </a:t>
            </a:r>
            <a:r>
              <a:rPr lang="ko-KR" altLang="en-US" sz="1400" dirty="0" err="1">
                <a:solidFill>
                  <a:schemeClr val="accent1"/>
                </a:solidFill>
                <a:latin typeface="+mn-ea"/>
              </a:rPr>
              <a:t>맵을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역순으로 업샘플링 하면서 더 고해상도의 </a:t>
            </a:r>
            <a:r>
              <a:rPr lang="ko-KR" altLang="en-US" sz="1400" dirty="0" err="1">
                <a:solidFill>
                  <a:schemeClr val="accent1"/>
                </a:solidFill>
                <a:latin typeface="+mn-ea"/>
              </a:rPr>
              <a:t>특징맵을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생성하는 과정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하향식 경로를 통해 추출되는 특징 </a:t>
            </a:r>
            <a:r>
              <a:rPr lang="ko-KR" altLang="en-US" sz="1400" dirty="0" err="1">
                <a:latin typeface="+mn-ea"/>
              </a:rPr>
              <a:t>맵은</a:t>
            </a:r>
            <a:r>
              <a:rPr lang="ko-KR" altLang="en-US" sz="1400" dirty="0">
                <a:latin typeface="+mn-ea"/>
              </a:rPr>
              <a:t> 상위 계층으로 이동할수록 의미론적 정보는 강해지지만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공간적 정보는 약해 짐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반대로 하위 계층에 가까울수록 의미론적 정보는 약해지지만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공간적 정보가 강해 짐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상위 계층에 가까울수록 복잡하고 추상적인 특징을 파악하기 쉬워지고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해당 영역의 위치나 크기를 알기 어려워 짐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99" name="그림 98" descr="텍스트, 스크린샷, 도표, 라인이(가) 표시된 사진&#10;&#10;자동 생성된 설명">
            <a:extLst>
              <a:ext uri="{FF2B5EF4-FFF2-40B4-BE49-F238E27FC236}">
                <a16:creationId xmlns:a16="http://schemas.microsoft.com/office/drawing/2014/main" id="{92B74D73-8795-5460-417C-ED3559757C9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3081" y="3428159"/>
            <a:ext cx="5144160" cy="3064716"/>
          </a:xfrm>
          <a:prstGeom prst="rect">
            <a:avLst/>
          </a:prstGeom>
        </p:spPr>
      </p:pic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1C2AEC0F-8682-C721-C8A8-4ED44FB8EA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658518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관심 영역 정렬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Mask R-CNN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511B90A-801A-ED0E-7609-73CCDB577609}"/>
              </a:ext>
            </a:extLst>
          </p:cNvPr>
          <p:cNvSpPr txBox="1"/>
          <p:nvPr/>
        </p:nvSpPr>
        <p:spPr>
          <a:xfrm>
            <a:off x="492380" y="1441715"/>
            <a:ext cx="11742317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 영역 정렬</a:t>
            </a:r>
            <a:r>
              <a:rPr lang="en-US" altLang="ko-KR" sz="1400" dirty="0">
                <a:latin typeface="+mn-ea"/>
              </a:rPr>
              <a:t>(ROI Align)</a:t>
            </a:r>
            <a:r>
              <a:rPr lang="ko-KR" altLang="en-US" sz="1400" dirty="0">
                <a:latin typeface="+mn-ea"/>
              </a:rPr>
              <a:t>은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합성곱 연산으로 생성된 특징 </a:t>
            </a:r>
            <a:r>
              <a:rPr lang="ko-KR" altLang="en-US" sz="1400" dirty="0" err="1">
                <a:solidFill>
                  <a:schemeClr val="accent1"/>
                </a:solidFill>
                <a:latin typeface="+mn-ea"/>
              </a:rPr>
              <a:t>맵과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관심 영역 사이의 공간적 어긋남을 최소화하기 위한 방법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512x512</a:t>
            </a:r>
            <a:r>
              <a:rPr lang="ko-KR" altLang="en-US" sz="1400" dirty="0">
                <a:latin typeface="+mn-ea"/>
              </a:rPr>
              <a:t>크기의 이미지에 </a:t>
            </a:r>
            <a:r>
              <a:rPr lang="en-US" altLang="ko-KR" sz="1400" dirty="0">
                <a:latin typeface="+mn-ea"/>
              </a:rPr>
              <a:t>16x16</a:t>
            </a:r>
            <a:r>
              <a:rPr lang="ko-KR" altLang="en-US" sz="1400" dirty="0">
                <a:latin typeface="+mn-ea"/>
              </a:rPr>
              <a:t> 크기의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사용해 </a:t>
            </a:r>
            <a:r>
              <a:rPr lang="en-US" altLang="ko-KR" sz="1400" dirty="0">
                <a:latin typeface="+mn-ea"/>
              </a:rPr>
              <a:t>120x180 </a:t>
            </a:r>
            <a:r>
              <a:rPr lang="ko-KR" altLang="en-US" sz="1400" dirty="0">
                <a:latin typeface="+mn-ea"/>
              </a:rPr>
              <a:t>크기의 관심 영역을 추출했다고 가정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관심 영역은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비율에 맞춰 변환됨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값을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그리드에 맞추기 위해 소수점을 제거한다면 관심 영역 </a:t>
            </a:r>
            <a:r>
              <a:rPr lang="ko-KR" altLang="en-US" sz="1400" dirty="0" err="1">
                <a:latin typeface="+mn-ea"/>
              </a:rPr>
              <a:t>풀링을</a:t>
            </a:r>
            <a:r>
              <a:rPr lang="ko-KR" altLang="en-US" sz="1400" dirty="0">
                <a:latin typeface="+mn-ea"/>
              </a:rPr>
              <a:t> 수행할 영역은 </a:t>
            </a:r>
            <a:r>
              <a:rPr lang="en-US" altLang="ko-KR" sz="1400" dirty="0">
                <a:latin typeface="+mn-ea"/>
              </a:rPr>
              <a:t>3x5 </a:t>
            </a:r>
            <a:r>
              <a:rPr lang="ko-KR" altLang="en-US" sz="1400" dirty="0">
                <a:latin typeface="+mn-ea"/>
              </a:rPr>
              <a:t>크기가 되며</a:t>
            </a:r>
            <a:r>
              <a:rPr lang="en-US" altLang="ko-KR" sz="1400" dirty="0">
                <a:latin typeface="+mn-ea"/>
              </a:rPr>
              <a:t>,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이 영역에서 소수점 영역에 대한 정보가 손실됨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 영역 </a:t>
            </a:r>
            <a:r>
              <a:rPr lang="ko-KR" altLang="en-US" sz="1400" dirty="0" err="1">
                <a:latin typeface="+mn-ea"/>
              </a:rPr>
              <a:t>풀링</a:t>
            </a:r>
            <a:r>
              <a:rPr lang="ko-KR" altLang="en-US" sz="1400" dirty="0">
                <a:latin typeface="+mn-ea"/>
              </a:rPr>
              <a:t> 과정에서 손실되는 정보는 정교한 객체 검출을 방해하는 요인이 되며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정보의 손실을 최소화하기 위해 관심 영역 정렬 과정을 수행함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A4A87DF5-5F47-08D5-6FEE-DB337CA5816C}"/>
              </a:ext>
            </a:extLst>
          </p:cNvPr>
          <p:cNvGrpSpPr/>
          <p:nvPr/>
        </p:nvGrpSpPr>
        <p:grpSpPr>
          <a:xfrm>
            <a:off x="4296102" y="3163722"/>
            <a:ext cx="3782439" cy="3284207"/>
            <a:chOff x="4296102" y="3208668"/>
            <a:chExt cx="3782439" cy="3284207"/>
          </a:xfrm>
        </p:grpSpPr>
        <p:pic>
          <p:nvPicPr>
            <p:cNvPr id="44" name="그림 43">
              <a:extLst>
                <a:ext uri="{FF2B5EF4-FFF2-40B4-BE49-F238E27FC236}">
                  <a16:creationId xmlns:a16="http://schemas.microsoft.com/office/drawing/2014/main" id="{F6D7F12E-DAE3-ABA4-4190-5DCB286DAE9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296102" y="3409793"/>
              <a:ext cx="3782439" cy="3083082"/>
            </a:xfrm>
            <a:prstGeom prst="rect">
              <a:avLst/>
            </a:prstGeom>
          </p:spPr>
        </p:pic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6E1A5036-11A8-7904-285C-616F134C5FE2}"/>
                </a:ext>
              </a:extLst>
            </p:cNvPr>
            <p:cNvSpPr txBox="1"/>
            <p:nvPr/>
          </p:nvSpPr>
          <p:spPr>
            <a:xfrm>
              <a:off x="4954452" y="3208668"/>
              <a:ext cx="246574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관심 영역 </a:t>
              </a:r>
              <a:r>
                <a:rPr lang="ko-KR" altLang="en-US" sz="1200" dirty="0" err="1"/>
                <a:t>풀링</a:t>
              </a:r>
              <a:r>
                <a:rPr lang="ko-KR" altLang="en-US" sz="1200" dirty="0"/>
                <a:t> 과정의 정보 손실</a:t>
              </a:r>
            </a:p>
          </p:txBody>
        </p:sp>
      </p:grp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F84C0A7-104B-EB6F-7031-6690977FD7D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48263376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관심 영역 정렬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</a:rPr>
              <a:t>Mask R-CNN</a:t>
            </a:r>
          </a:p>
        </p:txBody>
      </p:sp>
      <p:pic>
        <p:nvPicPr>
          <p:cNvPr id="90" name="그림 89">
            <a:extLst>
              <a:ext uri="{FF2B5EF4-FFF2-40B4-BE49-F238E27FC236}">
                <a16:creationId xmlns:a16="http://schemas.microsoft.com/office/drawing/2014/main" id="{BDE0FECC-2D5F-3C9E-6905-2AC3EEA50F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8349" y="3079767"/>
            <a:ext cx="4284551" cy="3351513"/>
          </a:xfrm>
          <a:prstGeom prst="rect">
            <a:avLst/>
          </a:prstGeom>
        </p:spPr>
      </p:pic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10743647" cy="167706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풀링</a:t>
            </a:r>
            <a:r>
              <a:rPr lang="ko-KR" altLang="en-US" sz="1400" dirty="0">
                <a:latin typeface="+mn-ea"/>
              </a:rPr>
              <a:t> 영역은 특징 </a:t>
            </a:r>
            <a:r>
              <a:rPr lang="ko-KR" altLang="en-US" sz="1400" dirty="0" err="1">
                <a:latin typeface="+mn-ea"/>
              </a:rPr>
              <a:t>맵의</a:t>
            </a:r>
            <a:r>
              <a:rPr lang="ko-KR" altLang="en-US" sz="1400" dirty="0">
                <a:latin typeface="+mn-ea"/>
              </a:rPr>
              <a:t> 그리드와 일치하지 않음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그리드와 </a:t>
            </a:r>
            <a:r>
              <a:rPr lang="ko-KR" altLang="en-US" sz="1400" dirty="0" err="1">
                <a:solidFill>
                  <a:schemeClr val="accent1"/>
                </a:solidFill>
                <a:latin typeface="+mn-ea"/>
              </a:rPr>
              <a:t>풀링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영역을 일치시키기 위해</a:t>
            </a:r>
            <a:br>
              <a:rPr lang="en-US" altLang="ko-KR" sz="1400" dirty="0">
                <a:solidFill>
                  <a:schemeClr val="accent1"/>
                </a:solidFill>
                <a:latin typeface="+mn-ea"/>
              </a:rPr>
            </a:b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관심 영역 계산 시 발생했던 소수점을 제거하지 않고 가상의 영역을 생성함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이때 생성된 영역의 너비가 </a:t>
            </a:r>
            <a:r>
              <a:rPr lang="en-US" altLang="ko-KR" sz="1400" dirty="0">
                <a:latin typeface="+mn-ea"/>
              </a:rPr>
              <a:t>W, </a:t>
            </a:r>
            <a:r>
              <a:rPr lang="ko-KR" altLang="en-US" sz="1400" dirty="0">
                <a:latin typeface="+mn-ea"/>
              </a:rPr>
              <a:t>높이가 </a:t>
            </a:r>
            <a:r>
              <a:rPr lang="en-US" altLang="ko-KR" sz="1400" dirty="0">
                <a:latin typeface="+mn-ea"/>
              </a:rPr>
              <a:t>H</a:t>
            </a:r>
            <a:r>
              <a:rPr lang="ko-KR" altLang="en-US" sz="1400" dirty="0">
                <a:latin typeface="+mn-ea"/>
              </a:rPr>
              <a:t>라면</a:t>
            </a:r>
            <a:r>
              <a:rPr lang="en-US" altLang="ko-KR" sz="1400" dirty="0">
                <a:latin typeface="+mn-ea"/>
              </a:rPr>
              <a:t>, </a:t>
            </a:r>
            <a:r>
              <a:rPr lang="en-US" altLang="ko-KR" sz="1400" dirty="0" err="1">
                <a:latin typeface="+mn-ea"/>
              </a:rPr>
              <a:t>WxH</a:t>
            </a:r>
            <a:r>
              <a:rPr lang="ko-KR" altLang="en-US" sz="1400" dirty="0">
                <a:latin typeface="+mn-ea"/>
              </a:rPr>
              <a:t>개로 영역을 나눔</a:t>
            </a:r>
            <a:r>
              <a:rPr lang="en-US" altLang="ko-KR" sz="1400" dirty="0">
                <a:latin typeface="+mn-ea"/>
              </a:rPr>
              <a:t>, </a:t>
            </a:r>
            <a:r>
              <a:rPr lang="ko-KR" altLang="en-US" sz="1400" dirty="0">
                <a:latin typeface="+mn-ea"/>
              </a:rPr>
              <a:t>나눠진 영역마다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개의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포함함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개의 특징 맵 값에 대해 샘플링을 수행하고 샘플링한 위치도 실수 형태로 표현 되므로 특징 </a:t>
            </a:r>
            <a:r>
              <a:rPr lang="ko-KR" altLang="en-US" sz="1400" dirty="0" err="1">
                <a:latin typeface="+mn-ea"/>
              </a:rPr>
              <a:t>맵에</a:t>
            </a:r>
            <a:r>
              <a:rPr lang="ko-KR" altLang="en-US" sz="1400" dirty="0">
                <a:latin typeface="+mn-ea"/>
              </a:rPr>
              <a:t> 정확히 일치하는 픽셀이 없을 수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그러므로 샘플링한 위치에 이중 선형 </a:t>
            </a:r>
            <a:r>
              <a:rPr lang="ko-KR" altLang="en-US" sz="1400" dirty="0" err="1">
                <a:latin typeface="+mn-ea"/>
              </a:rPr>
              <a:t>보간법으로</a:t>
            </a:r>
            <a:r>
              <a:rPr lang="ko-KR" altLang="en-US" sz="1400" dirty="0">
                <a:latin typeface="+mn-ea"/>
              </a:rPr>
              <a:t> 주변 </a:t>
            </a:r>
            <a:r>
              <a:rPr lang="en-US" altLang="ko-KR" sz="1400" dirty="0">
                <a:latin typeface="+mn-ea"/>
              </a:rPr>
              <a:t>4</a:t>
            </a:r>
            <a:r>
              <a:rPr lang="ko-KR" altLang="en-US" sz="1400" dirty="0">
                <a:latin typeface="+mn-ea"/>
              </a:rPr>
              <a:t>개의 픽셀의 </a:t>
            </a:r>
            <a:r>
              <a:rPr lang="ko-KR" altLang="en-US" sz="1400" dirty="0" err="1">
                <a:latin typeface="+mn-ea"/>
              </a:rPr>
              <a:t>픽셀값과</a:t>
            </a:r>
            <a:r>
              <a:rPr lang="ko-KR" altLang="en-US" sz="1400" dirty="0">
                <a:latin typeface="+mn-ea"/>
              </a:rPr>
              <a:t> 거리에 따라 가중 평균을 구해 특징 </a:t>
            </a:r>
            <a:r>
              <a:rPr lang="ko-KR" altLang="en-US" sz="1400" dirty="0" err="1">
                <a:latin typeface="+mn-ea"/>
              </a:rPr>
              <a:t>맵을</a:t>
            </a:r>
            <a:r>
              <a:rPr lang="ko-KR" altLang="en-US" sz="1400" dirty="0">
                <a:latin typeface="+mn-ea"/>
              </a:rPr>
              <a:t> 계산함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F75BD8FA-A386-F02E-7819-5502D8BAC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3689251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0553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마스크 분류기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</a:rPr>
              <a:t>Mask R-CNN</a:t>
            </a:r>
            <a:endParaRPr lang="en-US" altLang="ko-KR" sz="3200" dirty="0">
              <a:latin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7847020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관심 영역 정렬을 통해 생성된 특징 </a:t>
            </a:r>
            <a:r>
              <a:rPr lang="ko-KR" altLang="en-US" sz="1400" dirty="0" err="1">
                <a:latin typeface="+mn-ea"/>
              </a:rPr>
              <a:t>맵에</a:t>
            </a:r>
            <a:r>
              <a:rPr lang="ko-KR" altLang="en-US" sz="1400" dirty="0">
                <a:latin typeface="+mn-ea"/>
              </a:rPr>
              <a:t> 마스크 분류기를 통과시켜 세그먼테이션 마스크를 예측함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마스크 분류기는 각각의 관심 영역에 대해 클래스별로 이진 마스크를 출력함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:a16="http://schemas.microsoft.com/office/drawing/2014/main" id="{D7AFECED-94FC-6C87-8BD7-4ADD8A603A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25913" y="2440718"/>
            <a:ext cx="5940174" cy="2711002"/>
          </a:xfrm>
          <a:prstGeom prst="rect">
            <a:avLst/>
          </a:prstGeom>
        </p:spPr>
      </p:pic>
      <p:sp>
        <p:nvSpPr>
          <p:cNvPr id="50" name="TextBox 49">
            <a:extLst>
              <a:ext uri="{FF2B5EF4-FFF2-40B4-BE49-F238E27FC236}">
                <a16:creationId xmlns:a16="http://schemas.microsoft.com/office/drawing/2014/main" id="{F8435B82-1A61-9BD4-6336-2DFB6175835C}"/>
              </a:ext>
            </a:extLst>
          </p:cNvPr>
          <p:cNvSpPr txBox="1"/>
          <p:nvPr/>
        </p:nvSpPr>
        <p:spPr>
          <a:xfrm>
            <a:off x="492380" y="5098944"/>
            <a:ext cx="11291874" cy="10307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관심 영역 정렬을 통해 생성된 특징 </a:t>
            </a:r>
            <a:r>
              <a:rPr lang="ko-KR" altLang="en-US" sz="1400" dirty="0" err="1">
                <a:solidFill>
                  <a:schemeClr val="accent1"/>
                </a:solidFill>
                <a:latin typeface="+mn-ea"/>
              </a:rPr>
              <a:t>맵과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관심 영역을 활용해 합성곱 신경망을 적용하거나 마스크 분류기를 더 세분화하기 위해 </a:t>
            </a:r>
            <a:r>
              <a:rPr lang="en-US" altLang="ko-KR" sz="1400" dirty="0">
                <a:solidFill>
                  <a:schemeClr val="accent1"/>
                </a:solidFill>
                <a:latin typeface="+mn-ea"/>
              </a:rPr>
              <a:t>FCN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구조를 사용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최상위 계층에서 반환되는 마스크의 채널에 해당하는 값은 해당 클래스에 대한 객체의 마스크가 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이때 </a:t>
            </a:r>
            <a:r>
              <a:rPr lang="ko-KR" altLang="en-US" sz="1400" dirty="0" err="1">
                <a:latin typeface="+mn-ea"/>
              </a:rPr>
              <a:t>시그모이드</a:t>
            </a:r>
            <a:r>
              <a:rPr lang="ko-KR" altLang="en-US" sz="1400" dirty="0">
                <a:latin typeface="+mn-ea"/>
              </a:rPr>
              <a:t> 함수를 통해 각 채널의 값이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에서 </a:t>
            </a:r>
            <a:r>
              <a:rPr lang="en-US" altLang="ko-KR" sz="1400" dirty="0">
                <a:latin typeface="+mn-ea"/>
              </a:rPr>
              <a:t>1</a:t>
            </a:r>
            <a:r>
              <a:rPr lang="ko-KR" altLang="en-US" sz="1400" dirty="0">
                <a:latin typeface="+mn-ea"/>
              </a:rPr>
              <a:t>사이의 값을 갖게 되며</a:t>
            </a:r>
            <a:r>
              <a:rPr lang="en-US" altLang="ko-KR" sz="1400" dirty="0">
                <a:latin typeface="+mn-ea"/>
              </a:rPr>
              <a:t>, 1</a:t>
            </a:r>
            <a:r>
              <a:rPr lang="ko-KR" altLang="en-US" sz="1400" dirty="0">
                <a:latin typeface="+mn-ea"/>
              </a:rPr>
              <a:t>에 가까울수록 객체의 영역이 됨</a:t>
            </a:r>
            <a:endParaRPr lang="en-US" altLang="ko-KR" sz="14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FAD5A9E-F054-B1B9-7333-C53DD8327AA5}"/>
              </a:ext>
            </a:extLst>
          </p:cNvPr>
          <p:cNvSpPr txBox="1"/>
          <p:nvPr/>
        </p:nvSpPr>
        <p:spPr>
          <a:xfrm>
            <a:off x="4838925" y="2200076"/>
            <a:ext cx="1257075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100" dirty="0"/>
              <a:t>마스크 검출 과정</a:t>
            </a:r>
            <a:endParaRPr lang="ko-KR" altLang="en-US" dirty="0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C9E0668-003D-A2D4-A143-1558F1F479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5662225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2990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마스크 손실함수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</a:rPr>
              <a:t>Mask R-CNN</a:t>
            </a:r>
            <a:endParaRPr lang="en-US" altLang="ko-KR" sz="3200" dirty="0">
              <a:latin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6187912" cy="70756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 R-CNN</a:t>
            </a:r>
            <a:r>
              <a:rPr lang="ko-KR" altLang="en-US" sz="1400" dirty="0">
                <a:latin typeface="+mn-ea"/>
              </a:rPr>
              <a:t>의 학습과정은  </a:t>
            </a:r>
            <a:r>
              <a:rPr lang="en-US" altLang="ko-KR" sz="1400" dirty="0">
                <a:latin typeface="+mn-ea"/>
              </a:rPr>
              <a:t>Faster R-CNN</a:t>
            </a:r>
            <a:r>
              <a:rPr lang="ko-KR" altLang="en-US" sz="1400" dirty="0">
                <a:latin typeface="+mn-ea"/>
              </a:rPr>
              <a:t>의 과정과 유사함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하지만 마스크 분류기가 추가되므로 마스크 검출에 대한 손실 함수가 추가됨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5" name="그룹 4">
            <a:extLst>
              <a:ext uri="{FF2B5EF4-FFF2-40B4-BE49-F238E27FC236}">
                <a16:creationId xmlns:a16="http://schemas.microsoft.com/office/drawing/2014/main" id="{6029694A-6497-A89D-73D0-999854D69093}"/>
              </a:ext>
            </a:extLst>
          </p:cNvPr>
          <p:cNvGrpSpPr/>
          <p:nvPr/>
        </p:nvGrpSpPr>
        <p:grpSpPr>
          <a:xfrm>
            <a:off x="4377004" y="2319416"/>
            <a:ext cx="3437992" cy="830612"/>
            <a:chOff x="4301247" y="2336867"/>
            <a:chExt cx="3437992" cy="830612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DD26F44-A825-3B3C-79B7-D3A116C6B5C3}"/>
                    </a:ext>
                  </a:extLst>
                </p:cNvPr>
                <p:cNvSpPr txBox="1"/>
                <p:nvPr/>
              </p:nvSpPr>
              <p:spPr>
                <a:xfrm>
                  <a:off x="4301247" y="2644644"/>
                  <a:ext cx="3437992" cy="522835"/>
                </a:xfrm>
                <a:prstGeom prst="rect">
                  <a:avLst/>
                </a:prstGeom>
                <a:noFill/>
              </p:spPr>
              <p:txBody>
                <a:bodyPr wrap="none" lIns="0" tIns="0" rIns="0" bIns="0" rtlCol="0">
                  <a:spAutoFit/>
                </a:bodyPr>
                <a:lstStyle/>
                <a:p>
                  <a14:m>
                    <m:oMath xmlns:m="http://schemas.openxmlformats.org/officeDocument/2006/math"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𝐿</m:t>
                      </m:r>
                      <m:r>
                        <a:rPr lang="en-US" altLang="ko-KR" sz="2400" b="0" i="1" baseline="-25000" smtClean="0">
                          <a:latin typeface="Cambria Math" panose="02040503050406030204" pitchFamily="18" charset="0"/>
                        </a:rPr>
                        <m:t>𝑚𝑎𝑠𝑘</m:t>
                      </m:r>
                      <m:r>
                        <a:rPr lang="en-US" altLang="ko-KR" sz="2400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𝑁</m:t>
                          </m:r>
                          <m:r>
                            <a:rPr lang="en-US" altLang="ko-KR" sz="2400" i="1" baseline="-25000">
                              <a:latin typeface="Cambria Math" panose="02040503050406030204" pitchFamily="18" charset="0"/>
                            </a:rPr>
                            <m:t>𝑚𝑎𝑠𝑘</m:t>
                          </m:r>
                        </m:den>
                      </m:f>
                      <m:nary>
                        <m:naryPr>
                          <m:chr m:val="∑"/>
                          <m:subHide m:val="on"/>
                          <m:supHide m:val="on"/>
                          <m:ctrlP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</m:ctrlPr>
                        </m:naryPr>
                        <m:sub/>
                        <m:sup/>
                        <m:e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𝐿</m:t>
                          </m:r>
                          <m:r>
                            <a:rPr lang="en-US" altLang="ko-KR" sz="2400" b="0" i="1" baseline="-25000" smtClean="0">
                              <a:latin typeface="Cambria Math" panose="02040503050406030204" pitchFamily="18" charset="0"/>
                            </a:rPr>
                            <m:t>𝑚</m:t>
                          </m:r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altLang="ko-KR" sz="2400" b="0" i="1" smtClean="0">
                              <a:latin typeface="Cambria Math" panose="02040503050406030204" pitchFamily="18" charset="0"/>
                            </a:rPr>
                            <m:t>,</m:t>
                          </m:r>
                          <m:sSub>
                            <m:sSubPr>
                              <m:ctrlP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𝑚</m:t>
                              </m:r>
                            </m:e>
                            <m:sub>
                              <m:r>
                                <a:rPr lang="en-US" altLang="ko-KR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</m:e>
                      </m:nary>
                    </m:oMath>
                  </a14:m>
                  <a:r>
                    <a:rPr lang="en-US" altLang="ko-KR" sz="2400" dirty="0"/>
                    <a:t>)</a:t>
                  </a:r>
                  <a:endParaRPr lang="ko-KR" altLang="en-US" sz="2400" dirty="0"/>
                </a:p>
              </p:txBody>
            </p:sp>
          </mc:Choice>
          <mc:Fallback xmlns="">
            <p:sp>
              <p:nvSpPr>
                <p:cNvPr id="2" name="TextBox 1">
                  <a:extLst>
                    <a:ext uri="{FF2B5EF4-FFF2-40B4-BE49-F238E27FC236}">
                      <a16:creationId xmlns:a16="http://schemas.microsoft.com/office/drawing/2014/main" id="{DDD26F44-A825-3B3C-79B7-D3A116C6B5C3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301247" y="2644644"/>
                  <a:ext cx="3437992" cy="522835"/>
                </a:xfrm>
                <a:prstGeom prst="rect">
                  <a:avLst/>
                </a:prstGeom>
                <a:blipFill>
                  <a:blip r:embed="rId3"/>
                  <a:stretch>
                    <a:fillRect t="-3488" r="-3723" b="-19767"/>
                  </a:stretch>
                </a:blipFill>
              </p:spPr>
              <p:txBody>
                <a:bodyPr/>
                <a:lstStyle/>
                <a:p>
                  <a:r>
                    <a:rPr lang="ko-KR" alt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9773C094-53EA-1BED-04B6-C436A862F5C5}"/>
                </a:ext>
              </a:extLst>
            </p:cNvPr>
            <p:cNvSpPr txBox="1"/>
            <p:nvPr/>
          </p:nvSpPr>
          <p:spPr>
            <a:xfrm>
              <a:off x="5303196" y="2336867"/>
              <a:ext cx="1585607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400" dirty="0"/>
                <a:t>마스크 손실 함수</a:t>
              </a:r>
            </a:p>
          </p:txBody>
        </p:sp>
      </p:grp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8AD70B-F072-8328-2F48-7A44774B203C}"/>
                  </a:ext>
                </a:extLst>
              </p:cNvPr>
              <p:cNvSpPr txBox="1"/>
              <p:nvPr/>
            </p:nvSpPr>
            <p:spPr>
              <a:xfrm>
                <a:off x="492380" y="3320163"/>
                <a:ext cx="9547807" cy="1352806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마스크 손실 함수의 </a:t>
                </a: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𝑁</m:t>
                    </m:r>
                    <m:r>
                      <a:rPr lang="en-US" altLang="ko-KR" sz="1400" i="1" baseline="-2500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𝑚𝑎𝑠𝑘</m:t>
                    </m:r>
                  </m:oMath>
                </a14:m>
                <a:r>
                  <a:rPr lang="ko-KR" altLang="en-US" sz="1400" dirty="0">
                    <a:solidFill>
                      <a:schemeClr val="accent1"/>
                    </a:solidFill>
                    <a:latin typeface="+mn-ea"/>
                  </a:rPr>
                  <a:t> 는 생성된 마스크의 개수</a:t>
                </a:r>
                <a:r>
                  <a:rPr lang="ko-KR" altLang="en-US" sz="1400" dirty="0">
                    <a:latin typeface="+mn-ea"/>
                  </a:rPr>
                  <a:t>를 의미함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손실 함수 계산 시 양성 관심 영역</a:t>
                </a:r>
                <a:r>
                  <a:rPr lang="en-US" altLang="ko-KR" sz="1400" dirty="0">
                    <a:latin typeface="+mn-ea"/>
                  </a:rPr>
                  <a:t>(Positive ROI)</a:t>
                </a:r>
                <a:r>
                  <a:rPr lang="ko-KR" altLang="en-US" sz="1400" dirty="0">
                    <a:latin typeface="+mn-ea"/>
                  </a:rPr>
                  <a:t>에 대해서만 계산하며</a:t>
                </a:r>
                <a:r>
                  <a:rPr lang="en-US" altLang="ko-KR" sz="1400" dirty="0">
                    <a:latin typeface="+mn-ea"/>
                  </a:rPr>
                  <a:t>,  ROI</a:t>
                </a:r>
                <a:r>
                  <a:rPr lang="ko-KR" altLang="en-US" sz="1400" dirty="0">
                    <a:latin typeface="+mn-ea"/>
                  </a:rPr>
                  <a:t>를 의미하는 마스크는 계산에 포함하지 않음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14:m>
                  <m:oMath xmlns:m="http://schemas.openxmlformats.org/officeDocument/2006/math">
                    <m:r>
                      <a:rPr lang="en-US" altLang="ko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𝐿</m:t>
                    </m:r>
                    <m:r>
                      <a:rPr lang="en-US" altLang="ko-KR" sz="1400" b="0" i="1" baseline="-25000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r>
                  <a:rPr lang="ko-KR" altLang="en-US" sz="1400" dirty="0">
                    <a:solidFill>
                      <a:schemeClr val="accent1"/>
                    </a:solidFill>
                    <a:latin typeface="+mn-ea"/>
                  </a:rPr>
                  <a:t>은 마스크에 대한 손실 함수로 이진 교차 엔트로피</a:t>
                </a:r>
                <a:r>
                  <a:rPr lang="ko-KR" altLang="en-US" sz="1400" dirty="0">
                    <a:latin typeface="+mn-ea"/>
                  </a:rPr>
                  <a:t>를 적용함</a:t>
                </a:r>
                <a:endParaRPr lang="en-US" altLang="ko-KR" sz="1400" dirty="0">
                  <a:latin typeface="+mn-ea"/>
                </a:endParaRPr>
              </a:p>
              <a:p>
                <a:pPr marL="342900" indent="-342900">
                  <a:lnSpc>
                    <a:spcPct val="150000"/>
                  </a:lnSpc>
                  <a:buFont typeface="Wingdings" panose="05000000000000000000" pitchFamily="2" charset="2"/>
                  <a:buChar char="§"/>
                </a:pPr>
                <a:r>
                  <a:rPr lang="ko-KR" altLang="en-US" sz="1400" dirty="0">
                    <a:latin typeface="+mn-ea"/>
                  </a:rPr>
                  <a:t>그러므로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400" b="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  <m:r>
                      <a:rPr lang="en-US" altLang="ko-KR" sz="1400" b="0" i="1" smtClean="0">
                        <a:solidFill>
                          <a:schemeClr val="accent1"/>
                        </a:solidFill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ko-KR" altLang="en-US" sz="1400" dirty="0">
                    <a:solidFill>
                      <a:schemeClr val="accent1"/>
                    </a:solidFill>
                    <a:latin typeface="+mn-ea"/>
                  </a:rPr>
                  <a:t>는 모델이 예측한 마스크</a:t>
                </a:r>
                <a:r>
                  <a:rPr lang="ko-KR" altLang="en-US" sz="1400" dirty="0">
                    <a:latin typeface="+mn-ea"/>
                  </a:rPr>
                  <a:t>가 되며</a:t>
                </a:r>
                <a:r>
                  <a:rPr lang="en-US" altLang="ko-KR" sz="1400" dirty="0">
                    <a:latin typeface="+mn-ea"/>
                  </a:rPr>
                  <a:t>,</a:t>
                </a:r>
                <a:r>
                  <a:rPr lang="en-US" altLang="ko-KR" sz="1400" dirty="0"/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altLang="ko-KR" sz="1400" i="1" smtClean="0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altLang="ko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altLang="ko-KR" sz="1400" i="1">
                            <a:solidFill>
                              <a:schemeClr val="accent1"/>
                            </a:solidFill>
                            <a:latin typeface="Cambria Math" panose="020405030504060302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altLang="ko-KR" sz="1400" dirty="0">
                    <a:solidFill>
                      <a:schemeClr val="accent1"/>
                    </a:solidFill>
                    <a:latin typeface="+mn-ea"/>
                  </a:rPr>
                  <a:t> </a:t>
                </a:r>
                <a:r>
                  <a:rPr lang="ko-KR" altLang="en-US" sz="1400" dirty="0">
                    <a:solidFill>
                      <a:schemeClr val="accent1"/>
                    </a:solidFill>
                    <a:latin typeface="+mn-ea"/>
                  </a:rPr>
                  <a:t>는 정답 마스크</a:t>
                </a:r>
                <a:r>
                  <a:rPr lang="ko-KR" altLang="en-US" sz="1400" dirty="0">
                    <a:latin typeface="+mn-ea"/>
                  </a:rPr>
                  <a:t>가 됨</a:t>
                </a:r>
                <a:endParaRPr lang="en-US" altLang="ko-KR" sz="1400" dirty="0">
                  <a:latin typeface="+mn-ea"/>
                </a:endParaRPr>
              </a:p>
            </p:txBody>
          </p:sp>
        </mc:Choice>
        <mc:Fallback xmlns="">
          <p:sp>
            <p:nvSpPr>
              <p:cNvPr id="6" name="TextBox 5">
                <a:extLst>
                  <a:ext uri="{FF2B5EF4-FFF2-40B4-BE49-F238E27FC236}">
                    <a16:creationId xmlns:a16="http://schemas.microsoft.com/office/drawing/2014/main" id="{9E8AD70B-F072-8328-2F48-7A44774B203C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92380" y="3320163"/>
                <a:ext cx="9547807" cy="1352806"/>
              </a:xfrm>
              <a:prstGeom prst="rect">
                <a:avLst/>
              </a:prstGeom>
              <a:blipFill>
                <a:blip r:embed="rId4"/>
                <a:stretch>
                  <a:fillRect l="-128" b="-360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251F5AF-F81F-124D-62B5-F4C62E38F2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27000507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A638C63-60C3-5A7E-E508-DC88C005D3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B3C486D8-3E92-2753-060C-B01381CC21A0}"/>
              </a:ext>
            </a:extLst>
          </p:cNvPr>
          <p:cNvSpPr txBox="1"/>
          <p:nvPr/>
        </p:nvSpPr>
        <p:spPr>
          <a:xfrm>
            <a:off x="231420" y="899595"/>
            <a:ext cx="260520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마스크 영역 시각화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A8A1709-0143-1BFC-1202-878E227DBD55}"/>
              </a:ext>
            </a:extLst>
          </p:cNvPr>
          <p:cNvSpPr txBox="1"/>
          <p:nvPr/>
        </p:nvSpPr>
        <p:spPr>
          <a:xfrm>
            <a:off x="192228" y="100159"/>
            <a:ext cx="285847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>
                <a:latin typeface="+mj-ea"/>
              </a:rPr>
              <a:t>Mask R-CNN</a:t>
            </a:r>
            <a:endParaRPr lang="en-US" altLang="ko-KR" sz="3200" dirty="0">
              <a:latin typeface="+mj-ea"/>
            </a:endParaRPr>
          </a:p>
        </p:txBody>
      </p:sp>
      <p:sp>
        <p:nvSpPr>
          <p:cNvPr id="91" name="TextBox 90">
            <a:extLst>
              <a:ext uri="{FF2B5EF4-FFF2-40B4-BE49-F238E27FC236}">
                <a16:creationId xmlns:a16="http://schemas.microsoft.com/office/drawing/2014/main" id="{6CAD76D3-1238-6CC5-0B9C-FCAC3BACF8B3}"/>
              </a:ext>
            </a:extLst>
          </p:cNvPr>
          <p:cNvSpPr txBox="1"/>
          <p:nvPr/>
        </p:nvSpPr>
        <p:spPr>
          <a:xfrm>
            <a:off x="492380" y="1441715"/>
            <a:ext cx="8146782" cy="20002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Mask R-CNN</a:t>
            </a:r>
            <a:r>
              <a:rPr lang="ko-KR" altLang="en-US" sz="1400" dirty="0">
                <a:latin typeface="+mn-ea"/>
              </a:rPr>
              <a:t> 모델을 학습하기 위해서는 경계 상자 뿐만 아니라 마스크 데이터도 필요함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400" dirty="0">
                <a:latin typeface="+mn-ea"/>
              </a:rPr>
              <a:t>Faster R-CNN  </a:t>
            </a:r>
            <a:r>
              <a:rPr lang="ko-KR" altLang="en-US" sz="1400" dirty="0">
                <a:latin typeface="+mn-ea"/>
              </a:rPr>
              <a:t>절의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>
                <a:latin typeface="+mn-ea"/>
              </a:rPr>
              <a:t>이미지 정보 및 </a:t>
            </a:r>
            <a:r>
              <a:rPr lang="ko-KR" altLang="en-US" sz="1400" dirty="0" err="1">
                <a:latin typeface="+mn-ea"/>
              </a:rPr>
              <a:t>어노테이션</a:t>
            </a:r>
            <a:r>
              <a:rPr lang="ko-KR" altLang="en-US" sz="1400" dirty="0">
                <a:latin typeface="+mn-ea"/>
              </a:rPr>
              <a:t> 정보를 보면 분할 마스크 좌표가 포함 돼 있음</a:t>
            </a:r>
            <a:endParaRPr lang="en-US" altLang="ko-KR" sz="14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>
                <a:latin typeface="+mn-ea"/>
              </a:rPr>
              <a:t>분할 마스크 데이터는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객체의 마스크를 </a:t>
            </a:r>
            <a:r>
              <a:rPr lang="ko-KR" altLang="en-US" sz="1400" dirty="0" err="1">
                <a:solidFill>
                  <a:schemeClr val="accent1"/>
                </a:solidFill>
                <a:latin typeface="+mn-ea"/>
              </a:rPr>
              <a:t>폴리곤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 데이터로 제공함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폴리곤은</a:t>
            </a:r>
            <a:r>
              <a:rPr lang="ko-KR" altLang="en-US" sz="1400" dirty="0">
                <a:latin typeface="+mn-ea"/>
              </a:rPr>
              <a:t> </a:t>
            </a:r>
            <a:r>
              <a:rPr lang="ko-KR" altLang="en-US" sz="1400" dirty="0">
                <a:solidFill>
                  <a:schemeClr val="accent1"/>
                </a:solidFill>
                <a:latin typeface="+mn-ea"/>
              </a:rPr>
              <a:t>경계 상자 좌표와 달리 다양한 형태의 모양을 표현할 수 있어 객체 영역을 더 상세하게 표현함</a:t>
            </a:r>
            <a:endParaRPr lang="en-US" altLang="ko-KR" sz="1400" dirty="0">
              <a:solidFill>
                <a:schemeClr val="accent1"/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400" dirty="0" err="1">
                <a:latin typeface="+mn-ea"/>
              </a:rPr>
              <a:t>폴리곤</a:t>
            </a:r>
            <a:r>
              <a:rPr lang="ko-KR" altLang="en-US" sz="1400" dirty="0">
                <a:latin typeface="+mn-ea"/>
              </a:rPr>
              <a:t> 데이터는 다각형을 구성하는 각 꼭짓점의 좌표를 제공하며</a:t>
            </a:r>
            <a:r>
              <a:rPr lang="en-US" altLang="ko-KR" sz="1400" dirty="0">
                <a:latin typeface="+mn-ea"/>
              </a:rPr>
              <a:t>, </a:t>
            </a:r>
            <a:br>
              <a:rPr lang="en-US" altLang="ko-KR" sz="1400" dirty="0">
                <a:latin typeface="+mn-ea"/>
              </a:rPr>
            </a:br>
            <a:r>
              <a:rPr lang="ko-KR" altLang="en-US" sz="1400" dirty="0">
                <a:latin typeface="+mn-ea"/>
              </a:rPr>
              <a:t>객체의 영역을 하나의 </a:t>
            </a:r>
            <a:r>
              <a:rPr lang="ko-KR" altLang="en-US" sz="1400" dirty="0" err="1">
                <a:latin typeface="+mn-ea"/>
              </a:rPr>
              <a:t>폴리곤으로</a:t>
            </a:r>
            <a:r>
              <a:rPr lang="ko-KR" altLang="en-US" sz="1400" dirty="0">
                <a:latin typeface="+mn-ea"/>
              </a:rPr>
              <a:t> 표현할 수 없다면 여러 개의 </a:t>
            </a:r>
            <a:r>
              <a:rPr lang="ko-KR" altLang="en-US" sz="1400" dirty="0" err="1">
                <a:latin typeface="+mn-ea"/>
              </a:rPr>
              <a:t>폴리곤을</a:t>
            </a:r>
            <a:r>
              <a:rPr lang="ko-KR" altLang="en-US" sz="1400" dirty="0">
                <a:latin typeface="+mn-ea"/>
              </a:rPr>
              <a:t> 리스트로 묶어 표현함</a:t>
            </a:r>
            <a:endParaRPr lang="en-US" altLang="ko-KR" sz="1400" dirty="0">
              <a:latin typeface="+mn-ea"/>
            </a:endParaRPr>
          </a:p>
        </p:txBody>
      </p: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E6CD8D7F-D6BC-A473-5D5A-8B4A65634EDA}"/>
              </a:ext>
            </a:extLst>
          </p:cNvPr>
          <p:cNvGrpSpPr/>
          <p:nvPr/>
        </p:nvGrpSpPr>
        <p:grpSpPr>
          <a:xfrm>
            <a:off x="1569887" y="3542224"/>
            <a:ext cx="9052226" cy="2151751"/>
            <a:chOff x="1569887" y="3742249"/>
            <a:chExt cx="9052226" cy="2151751"/>
          </a:xfrm>
        </p:grpSpPr>
        <p:grpSp>
          <p:nvGrpSpPr>
            <p:cNvPr id="9" name="그룹 8">
              <a:extLst>
                <a:ext uri="{FF2B5EF4-FFF2-40B4-BE49-F238E27FC236}">
                  <a16:creationId xmlns:a16="http://schemas.microsoft.com/office/drawing/2014/main" id="{EB478D28-18F7-43FE-3EB0-CDBF23689054}"/>
                </a:ext>
              </a:extLst>
            </p:cNvPr>
            <p:cNvGrpSpPr/>
            <p:nvPr/>
          </p:nvGrpSpPr>
          <p:grpSpPr>
            <a:xfrm>
              <a:off x="1569887" y="3742249"/>
              <a:ext cx="9052226" cy="1829876"/>
              <a:chOff x="1569887" y="3742249"/>
              <a:chExt cx="9052226" cy="1829876"/>
            </a:xfrm>
          </p:grpSpPr>
          <p:pic>
            <p:nvPicPr>
              <p:cNvPr id="4" name="그림 3">
                <a:extLst>
                  <a:ext uri="{FF2B5EF4-FFF2-40B4-BE49-F238E27FC236}">
                    <a16:creationId xmlns:a16="http://schemas.microsoft.com/office/drawing/2014/main" id="{8004C37B-2BC6-F762-49DF-606A075123B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4724400" y="3747287"/>
                <a:ext cx="2743200" cy="1824838"/>
              </a:xfrm>
              <a:prstGeom prst="rect">
                <a:avLst/>
              </a:prstGeom>
            </p:spPr>
          </p:pic>
          <p:pic>
            <p:nvPicPr>
              <p:cNvPr id="6" name="그림 5" descr="잔디, 개 품종, 포유류, 야외이(가) 표시된 사진&#10;&#10;자동 생성된 설명">
                <a:extLst>
                  <a:ext uri="{FF2B5EF4-FFF2-40B4-BE49-F238E27FC236}">
                    <a16:creationId xmlns:a16="http://schemas.microsoft.com/office/drawing/2014/main" id="{7E975FFE-3AC8-39C1-531B-866D33C1A2C6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1569887" y="3742249"/>
                <a:ext cx="2743200" cy="1829876"/>
              </a:xfrm>
              <a:prstGeom prst="rect">
                <a:avLst/>
              </a:prstGeom>
            </p:spPr>
          </p:pic>
          <p:pic>
            <p:nvPicPr>
              <p:cNvPr id="8" name="그림 7">
                <a:extLst>
                  <a:ext uri="{FF2B5EF4-FFF2-40B4-BE49-F238E27FC236}">
                    <a16:creationId xmlns:a16="http://schemas.microsoft.com/office/drawing/2014/main" id="{A2D4FCB0-684F-FC13-EB2A-79693C9E8E2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7878913" y="3746304"/>
                <a:ext cx="2743200" cy="1825821"/>
              </a:xfrm>
              <a:prstGeom prst="rect">
                <a:avLst/>
              </a:prstGeom>
            </p:spPr>
          </p:pic>
        </p:grp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4097858-A10E-669C-AEAA-9BE9FAA1D9EF}"/>
                </a:ext>
              </a:extLst>
            </p:cNvPr>
            <p:cNvSpPr txBox="1"/>
            <p:nvPr/>
          </p:nvSpPr>
          <p:spPr>
            <a:xfrm>
              <a:off x="5527575" y="5600470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 err="1"/>
                <a:t>폴리곤</a:t>
              </a:r>
              <a:r>
                <a:rPr lang="ko-KR" altLang="en-US" sz="1200" dirty="0"/>
                <a:t> 시각화</a:t>
              </a:r>
              <a:endParaRPr lang="ko-KR" altLang="en-US" dirty="0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0D13BA51-2D73-41CF-72C8-7BD050D86E1A}"/>
                </a:ext>
              </a:extLst>
            </p:cNvPr>
            <p:cNvSpPr txBox="1"/>
            <p:nvPr/>
          </p:nvSpPr>
          <p:spPr>
            <a:xfrm>
              <a:off x="8682088" y="5617001"/>
              <a:ext cx="1136850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마스크 시각화</a:t>
              </a:r>
              <a:endParaRPr lang="ko-KR" altLang="en-US" dirty="0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17E28B28-136C-CE2B-AF01-4B2CF8340D34}"/>
                </a:ext>
              </a:extLst>
            </p:cNvPr>
            <p:cNvSpPr txBox="1"/>
            <p:nvPr/>
          </p:nvSpPr>
          <p:spPr>
            <a:xfrm>
              <a:off x="2445998" y="5600470"/>
              <a:ext cx="990977" cy="27699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200" dirty="0"/>
                <a:t>원본 이미지</a:t>
              </a:r>
              <a:endParaRPr lang="ko-KR" altLang="en-US" dirty="0"/>
            </a:p>
          </p:txBody>
        </p:sp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80C65FA3-273E-1CD4-4FA1-44E8A707D897}"/>
              </a:ext>
            </a:extLst>
          </p:cNvPr>
          <p:cNvSpPr txBox="1"/>
          <p:nvPr/>
        </p:nvSpPr>
        <p:spPr>
          <a:xfrm>
            <a:off x="494761" y="5644706"/>
            <a:ext cx="6115050" cy="70756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폴리곤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 데이터는  </a:t>
            </a:r>
            <a:r>
              <a:rPr lang="en-US" altLang="ko-KR" sz="1400" dirty="0">
                <a:solidFill>
                  <a:prstClr val="black"/>
                </a:solidFill>
                <a:latin typeface="나눔스퀘어 네오 Regular"/>
                <a:ea typeface="나눔스퀘어 네오 Regular"/>
              </a:rPr>
              <a:t>Mask R-CNN </a:t>
            </a:r>
            <a:r>
              <a:rPr lang="ko-KR" altLang="en-US" sz="1400" dirty="0">
                <a:solidFill>
                  <a:prstClr val="black"/>
                </a:solidFill>
                <a:latin typeface="나눔스퀘어 네오 Regular"/>
                <a:ea typeface="나눔스퀘어 네오 Regular"/>
              </a:rPr>
              <a:t>모델 학습에 사용할 수 없음</a:t>
            </a:r>
            <a:endParaRPr lang="en-US" altLang="ko-KR" sz="1400" dirty="0">
              <a:solidFill>
                <a:prstClr val="black"/>
              </a:solidFill>
              <a:latin typeface="나눔스퀘어 네오 Regular"/>
              <a:ea typeface="나눔스퀘어 네오 Regular"/>
            </a:endParaRPr>
          </a:p>
          <a:p>
            <a:pPr marL="342900" marR="0" lvl="0" indent="-342900" algn="l" defTabSz="914400" rtl="0" eaLnBrk="1" fontAlgn="auto" latinLnBrk="1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§"/>
              <a:tabLst/>
              <a:defRPr/>
            </a:pPr>
            <a:r>
              <a:rPr kumimoji="0" lang="ko-KR" altLang="en-US" sz="14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폴리곤</a:t>
            </a:r>
            <a:r>
              <a:rPr kumimoji="0" lang="ko-KR" altLang="en-US" sz="14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나눔스퀘어 네오 Regular"/>
                <a:ea typeface="나눔스퀘어 네오 Regular"/>
                <a:cs typeface="+mn-cs"/>
              </a:rPr>
              <a:t> 데이터를 마스크 형태로 변환해 모델에 입력해 함</a:t>
            </a:r>
            <a:endParaRPr kumimoji="0" lang="en-US" altLang="ko-KR" sz="14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나눔스퀘어 네오 Regular"/>
              <a:ea typeface="나눔스퀘어 네오 Regular"/>
              <a:cs typeface="+mn-cs"/>
            </a:endParaRPr>
          </a:p>
        </p:txBody>
      </p:sp>
      <p:sp>
        <p:nvSpPr>
          <p:cNvPr id="2" name="슬라이드 번호 개체 틀 1">
            <a:extLst>
              <a:ext uri="{FF2B5EF4-FFF2-40B4-BE49-F238E27FC236}">
                <a16:creationId xmlns:a16="http://schemas.microsoft.com/office/drawing/2014/main" id="{3F39D0AB-C7F5-06E7-6434-D9B4EAB1A81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23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295631322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6df4c73b-aa3d-45f2-a515-8798c4d7911e" xsi:nil="true"/>
  </documentManagement>
</p:properti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5" ma:contentTypeDescription="새 문서를 만듭니다." ma:contentTypeScope="" ma:versionID="d147712dc825330d00e08d650a7df4d8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b7fbd94771c099165f414850507cd27a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  <xsd:element ref="ns3:MediaServiceObjectDetectorVersions" minOccurs="0"/>
                <xsd:element ref="ns3:_activity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ObjectDetectorVersions" ma:index="11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_activity" ma:index="12" nillable="true" ma:displayName="_activity" ma:hidden="true" ma:internalName="_activity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5BC15374-D4B7-4C80-B5FD-E2ACE0F80983}">
  <ds:schemaRefs>
    <ds:schemaRef ds:uri="http://purl.org/dc/elements/1.1/"/>
    <ds:schemaRef ds:uri="http://schemas.microsoft.com/office/2006/metadata/properties"/>
    <ds:schemaRef ds:uri="http://schemas.microsoft.com/office/2006/documentManagement/types"/>
    <ds:schemaRef ds:uri="http://schemas.microsoft.com/office/infopath/2007/PartnerControls"/>
    <ds:schemaRef ds:uri="http://purl.org/dc/terms/"/>
    <ds:schemaRef ds:uri="http://schemas.openxmlformats.org/package/2006/metadata/core-properties"/>
    <ds:schemaRef ds:uri="6df4c73b-aa3d-45f2-a515-8798c4d7911e"/>
    <ds:schemaRef ds:uri="http://www.w3.org/XML/1998/namespace"/>
    <ds:schemaRef ds:uri="http://purl.org/dc/dcmitype/"/>
  </ds:schemaRefs>
</ds:datastoreItem>
</file>

<file path=customXml/itemProps3.xml><?xml version="1.0" encoding="utf-8"?>
<ds:datastoreItem xmlns:ds="http://schemas.openxmlformats.org/officeDocument/2006/customXml" ds:itemID="{26E27CF4-7C15-4B31-83C7-D2FD6AB354EB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34332</TotalTime>
  <Words>2433</Words>
  <Application>Microsoft Office PowerPoint</Application>
  <PresentationFormat>와이드스크린</PresentationFormat>
  <Paragraphs>282</Paragraphs>
  <Slides>23</Slides>
  <Notes>21</Notes>
  <HiddenSlides>0</HiddenSlides>
  <MMClips>0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23</vt:i4>
      </vt:variant>
    </vt:vector>
  </HeadingPairs>
  <TitlesOfParts>
    <vt:vector size="32" baseType="lpstr">
      <vt:lpstr>나눔스퀘어 네오 Bold</vt:lpstr>
      <vt:lpstr>맑은 고딕</vt:lpstr>
      <vt:lpstr>나눔스퀘어 네오 Regular</vt:lpstr>
      <vt:lpstr>D2Coding</vt:lpstr>
      <vt:lpstr>Wingdings</vt:lpstr>
      <vt:lpstr>Cambria Math</vt:lpstr>
      <vt:lpstr>Arial</vt:lpstr>
      <vt:lpstr>Consolas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464</cp:revision>
  <dcterms:created xsi:type="dcterms:W3CDTF">2022-03-07T11:10:45Z</dcterms:created>
  <dcterms:modified xsi:type="dcterms:W3CDTF">2024-03-29T04:28:42Z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